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60" r:id="rId5"/>
    <p:sldId id="259" r:id="rId6"/>
    <p:sldId id="264" r:id="rId7"/>
    <p:sldId id="261" r:id="rId8"/>
    <p:sldId id="262" r:id="rId9"/>
    <p:sldId id="265" r:id="rId10"/>
    <p:sldId id="266" r:id="rId11"/>
    <p:sldId id="270" r:id="rId12"/>
    <p:sldId id="267" r:id="rId13"/>
    <p:sldId id="268" r:id="rId14"/>
    <p:sldId id="269" r:id="rId15"/>
    <p:sldId id="263" r:id="rId16"/>
  </p:sldIdLst>
  <p:sldSz cx="12192000" cy="6858000"/>
  <p:notesSz cx="6858000" cy="9144000"/>
  <p:defaultTextStyle>
    <a:defPPr>
      <a:defRPr lang="en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1F7F2"/>
    <a:srgbClr val="E4F8E4"/>
    <a:srgbClr val="0F0FF6"/>
    <a:srgbClr val="861632"/>
    <a:srgbClr val="FDF8FB"/>
    <a:srgbClr val="156082"/>
    <a:srgbClr val="0070C0"/>
    <a:srgbClr val="15365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56"/>
  </p:normalViewPr>
  <p:slideViewPr>
    <p:cSldViewPr snapToGrid="0">
      <p:cViewPr varScale="1">
        <p:scale>
          <a:sx n="102" d="100"/>
          <a:sy n="102" d="100"/>
        </p:scale>
        <p:origin x="384" y="8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16B92C-7147-D647-B410-ABCB65C9457F}" type="datetimeFigureOut">
              <a:rPr lang="en-CN" smtClean="0"/>
              <a:t>2025/5/21</a:t>
            </a:fld>
            <a:endParaRPr lang="en-C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2398C6-1153-A243-BAD2-F9D4A6F33A03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0890133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2398C6-1153-A243-BAD2-F9D4A6F33A03}" type="slidenum">
              <a:rPr lang="en-CN" smtClean="0"/>
              <a:t>1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8504222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2398C6-1153-A243-BAD2-F9D4A6F33A03}" type="slidenum">
              <a:rPr lang="en-CN" smtClean="0"/>
              <a:t>8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7395370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2398C6-1153-A243-BAD2-F9D4A6F33A03}" type="slidenum">
              <a:rPr lang="en-CN" smtClean="0"/>
              <a:t>9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4586243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925C50-5457-4466-8F04-449468166A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0DD9AA-4869-0B48-515C-C53AD3939F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4DAD40-750D-A3CD-6778-7A87F48508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6F314-71E2-8944-AFB3-F3B7E02A62AB}" type="datetimeFigureOut">
              <a:rPr lang="en-CN" smtClean="0"/>
              <a:t>2025/5/21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691688-95E3-1A7F-2075-52B4059759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E12702-4B83-E024-58CF-A23F4DAD32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02780-F38F-5A46-82D6-CE9C30E23253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404551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D07C8-B0CA-F87D-DCF3-874598E2A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FF2E035-B156-3DAB-07F4-D5CA054DD7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186AFB-6177-2698-ADA3-E58ECDB721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6F314-71E2-8944-AFB3-F3B7E02A62AB}" type="datetimeFigureOut">
              <a:rPr lang="en-CN" smtClean="0"/>
              <a:t>2025/5/21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CFD63D-11F2-FAF4-657E-B0C01FF51A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DFFBC2-F04D-4996-F618-D43704E1F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02780-F38F-5A46-82D6-CE9C30E23253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460938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9C5F120-021A-A22D-556D-3393D07B5B7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53474B-1989-5EE6-CC68-8AFA28B666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1C0CA8-84CD-4568-C7C6-D8244A3BE6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6F314-71E2-8944-AFB3-F3B7E02A62AB}" type="datetimeFigureOut">
              <a:rPr lang="en-CN" smtClean="0"/>
              <a:t>2025/5/21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C3574B-C26C-B6A6-9D80-1F00C46658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58FB08-272F-7D76-45AD-65E166BD4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02780-F38F-5A46-82D6-CE9C30E23253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040176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08D783-662A-FBF0-213E-BC2A8BAE9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3AC47D-4EDB-898E-2DC1-2823D62ED5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18DA09-508C-1094-0D69-5CC151E043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6F314-71E2-8944-AFB3-F3B7E02A62AB}" type="datetimeFigureOut">
              <a:rPr lang="en-CN" smtClean="0"/>
              <a:t>2025/5/21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FC0AAB-10D4-1460-FA49-4AA3CE6240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DA0F9B-26E4-A259-5869-ACE6E18BB0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02780-F38F-5A46-82D6-CE9C30E23253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3827596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BEDC74-A80C-F9B6-DEA5-BC68B93B13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69DD56-07E8-17D3-D1B4-3132AE0487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E4AA44-6BBF-5FB3-9272-1F41B134B1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6F314-71E2-8944-AFB3-F3B7E02A62AB}" type="datetimeFigureOut">
              <a:rPr lang="en-CN" smtClean="0"/>
              <a:t>2025/5/21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811645-70C7-54AF-69C6-75321DD02E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BDE4D3-0EC1-E710-6DA1-56CA2329FC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02780-F38F-5A46-82D6-CE9C30E23253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6429071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D8A1C-CAB0-91FE-0CC2-95A2FA654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F282CC-295B-E6B5-F290-764886E7B3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1BD19C-EE57-BD27-6291-C6E1D357A7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B68780-E3F3-BB20-1E14-F41B79BE8C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6F314-71E2-8944-AFB3-F3B7E02A62AB}" type="datetimeFigureOut">
              <a:rPr lang="en-CN" smtClean="0"/>
              <a:t>2025/5/21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78B912-7B13-1F7A-A463-1382D94AEF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68AD93-EB9C-90DE-BAC8-DB5C5B9F8F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02780-F38F-5A46-82D6-CE9C30E23253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0305966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E93F48-9282-7DBE-23F1-B1BF10FCAA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2A28BA-F2FE-B6A1-9FA0-1D58285A6C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617C1C-734D-C72C-05FC-A7BB5F97A0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8785E5-9A67-B22F-A976-FC85A48ECDF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648ACBC-228A-8822-CEBC-C12C31E0D54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27FE32D-A5EE-C53F-A4B3-F165AE969E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6F314-71E2-8944-AFB3-F3B7E02A62AB}" type="datetimeFigureOut">
              <a:rPr lang="en-CN" smtClean="0"/>
              <a:t>2025/5/21</a:t>
            </a:fld>
            <a:endParaRPr lang="en-C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C680985-DFC3-AAEE-7C6C-90D6A1FC1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926D8E7-1843-F14B-B3D1-ECE5FD1AB3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02780-F38F-5A46-82D6-CE9C30E23253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7889614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F0B8B-BBB9-B992-ED21-C2FD64A7E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AF707AD-E901-3E42-0FB4-F2E5C178D4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6F314-71E2-8944-AFB3-F3B7E02A62AB}" type="datetimeFigureOut">
              <a:rPr lang="en-CN" smtClean="0"/>
              <a:t>2025/5/21</a:t>
            </a:fld>
            <a:endParaRPr lang="en-C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8343C1-7391-963D-C6E5-F5B75D32DA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4569FE-6E00-4138-81E9-2E48DE4A9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02780-F38F-5A46-82D6-CE9C30E23253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7603981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3F3C55-6935-A420-7392-40A63916E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6F314-71E2-8944-AFB3-F3B7E02A62AB}" type="datetimeFigureOut">
              <a:rPr lang="en-CN" smtClean="0"/>
              <a:t>2025/5/21</a:t>
            </a:fld>
            <a:endParaRPr lang="en-C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C62499-B210-70B3-5EEE-2CFE85F646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61E1BB-5A07-ABB6-1C0B-63B905626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02780-F38F-5A46-82D6-CE9C30E23253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9718355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1F0D1C-14E2-398B-17AC-CD09ECF85E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5525F1-26CA-86E1-149B-0FC152F0C2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254A3F-C7FA-9F52-B6B1-B100984696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D32390-9A63-DEEB-EF75-FBED020A35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6F314-71E2-8944-AFB3-F3B7E02A62AB}" type="datetimeFigureOut">
              <a:rPr lang="en-CN" smtClean="0"/>
              <a:t>2025/5/21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89B620-FF02-A737-C17A-7F41A3A4BA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863514-2631-3CBC-D0A8-2034CF029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02780-F38F-5A46-82D6-CE9C30E23253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5709204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4C632C-4766-99E9-BB7D-6942B914BE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E14DCEB-BB82-911B-88EF-AD377116A8D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5DA084-2B22-0987-A173-A919E55F25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49E8F2-C83E-A2FF-CC1A-856523AC01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6F314-71E2-8944-AFB3-F3B7E02A62AB}" type="datetimeFigureOut">
              <a:rPr lang="en-CN" smtClean="0"/>
              <a:t>2025/5/21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B75F6D-B9BB-F387-3859-6DE3A42920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10EA9E-351A-5DFE-F231-1A9A43104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02780-F38F-5A46-82D6-CE9C30E23253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5699180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C5D1E32-CA5B-194C-37C8-9AC17CD98C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CD7105-7933-F683-8063-7A79D4D51B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602D3D-CBBB-2C5B-A84A-9E2E824AA2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E26F314-71E2-8944-AFB3-F3B7E02A62AB}" type="datetimeFigureOut">
              <a:rPr lang="en-CN" smtClean="0"/>
              <a:t>2025/5/21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B99EE1-DD35-3588-709F-CDA5EE23DA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0740BE-DC96-EAF6-443C-59940A2D6D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C402780-F38F-5A46-82D6-CE9C30E23253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572615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em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026" name="Picture 2" descr="A large stone sign with writing on it&#10;&#10;AI-generated content may be incorrect.">
            <a:extLst>
              <a:ext uri="{FF2B5EF4-FFF2-40B4-BE49-F238E27FC236}">
                <a16:creationId xmlns:a16="http://schemas.microsoft.com/office/drawing/2014/main" id="{B166C376-1EBA-83A2-E781-24E38190B0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4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09" r="1230"/>
          <a:stretch>
            <a:fillRect/>
          </a:stretch>
        </p:blipFill>
        <p:spPr bwMode="auto">
          <a:xfrm>
            <a:off x="0" y="1282"/>
            <a:ext cx="12229686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Freeform 20">
            <a:extLst>
              <a:ext uri="{FF2B5EF4-FFF2-40B4-BE49-F238E27FC236}">
                <a16:creationId xmlns:a16="http://schemas.microsoft.com/office/drawing/2014/main" id="{AA12CBBE-A442-7834-0270-CDF32DD201B4}"/>
              </a:ext>
            </a:extLst>
          </p:cNvPr>
          <p:cNvSpPr/>
          <p:nvPr/>
        </p:nvSpPr>
        <p:spPr>
          <a:xfrm flipH="1">
            <a:off x="0" y="0"/>
            <a:ext cx="12229686" cy="3752192"/>
          </a:xfrm>
          <a:custGeom>
            <a:avLst/>
            <a:gdLst>
              <a:gd name="connsiteX0" fmla="*/ 12226833 w 12226833"/>
              <a:gd name="connsiteY0" fmla="*/ 0 h 3752192"/>
              <a:gd name="connsiteX1" fmla="*/ 0 w 12226833"/>
              <a:gd name="connsiteY1" fmla="*/ 0 h 3752192"/>
              <a:gd name="connsiteX2" fmla="*/ 19031 w 12226833"/>
              <a:gd name="connsiteY2" fmla="*/ 11681 h 3752192"/>
              <a:gd name="connsiteX3" fmla="*/ 30898 w 12226833"/>
              <a:gd name="connsiteY3" fmla="*/ 1535595 h 3752192"/>
              <a:gd name="connsiteX4" fmla="*/ 6113416 w 12226833"/>
              <a:gd name="connsiteY4" fmla="*/ 3752192 h 3752192"/>
              <a:gd name="connsiteX5" fmla="*/ 12214838 w 12226833"/>
              <a:gd name="connsiteY5" fmla="*/ 1535595 h 3752192"/>
              <a:gd name="connsiteX6" fmla="*/ 12226833 w 12226833"/>
              <a:gd name="connsiteY6" fmla="*/ 0 h 3752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226833" h="3752192">
                <a:moveTo>
                  <a:pt x="12226833" y="0"/>
                </a:moveTo>
                <a:lnTo>
                  <a:pt x="0" y="0"/>
                </a:lnTo>
                <a:lnTo>
                  <a:pt x="19031" y="11681"/>
                </a:lnTo>
                <a:lnTo>
                  <a:pt x="30898" y="1535595"/>
                </a:lnTo>
                <a:lnTo>
                  <a:pt x="6113416" y="3752192"/>
                </a:lnTo>
                <a:lnTo>
                  <a:pt x="12214838" y="1535595"/>
                </a:lnTo>
                <a:lnTo>
                  <a:pt x="12226833" y="0"/>
                </a:lnTo>
                <a:close/>
              </a:path>
            </a:pathLst>
          </a:custGeom>
          <a:solidFill>
            <a:srgbClr val="15365B">
              <a:alpha val="8424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CN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FCA8A61-4B21-200F-A063-361D2C0FF2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2018" y="2885539"/>
            <a:ext cx="1387964" cy="139053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B452A425-017C-6E8B-E98A-4A1E99DF320C}"/>
              </a:ext>
            </a:extLst>
          </p:cNvPr>
          <p:cNvSpPr txBox="1"/>
          <p:nvPr/>
        </p:nvSpPr>
        <p:spPr>
          <a:xfrm>
            <a:off x="1411265" y="0"/>
            <a:ext cx="93694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 sz="3600" b="1" dirty="0">
                <a:solidFill>
                  <a:schemeClr val="bg1"/>
                </a:solidFill>
                <a:latin typeface="Corsiva Hebrew" pitchFamily="2" charset="-79"/>
                <a:cs typeface="Corsiva Hebrew" pitchFamily="2" charset="-79"/>
              </a:rPr>
              <a:t>Design of ISAC-Assisted Autonomous Platform Protocols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7F5F328-C081-3348-35D0-06205E7F9432}"/>
              </a:ext>
            </a:extLst>
          </p:cNvPr>
          <p:cNvSpPr txBox="1"/>
          <p:nvPr/>
        </p:nvSpPr>
        <p:spPr>
          <a:xfrm>
            <a:off x="384130" y="0"/>
            <a:ext cx="134028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2800" b="1" dirty="0">
                <a:solidFill>
                  <a:schemeClr val="accent2"/>
                </a:solidFill>
                <a:latin typeface="Imprint MT Shadow" pitchFamily="82" charset="77"/>
              </a:rPr>
              <a:t>Project Topic: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2E184F2-5979-DB85-BD83-9732DC6294F7}"/>
              </a:ext>
            </a:extLst>
          </p:cNvPr>
          <p:cNvSpPr txBox="1"/>
          <p:nvPr/>
        </p:nvSpPr>
        <p:spPr>
          <a:xfrm>
            <a:off x="2906037" y="1365337"/>
            <a:ext cx="68266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C000"/>
                </a:solidFill>
                <a:latin typeface="Corsiva Hebrew" pitchFamily="2" charset="-79"/>
                <a:cs typeface="Corsiva Hebrew" pitchFamily="2" charset="-79"/>
              </a:rPr>
              <a:t>ISAC in Cell-Free Massive MIMO for Detecting and Sensing Autonomous Agents</a:t>
            </a:r>
            <a:endParaRPr lang="en-CN" sz="2400" dirty="0">
              <a:solidFill>
                <a:srgbClr val="FFC000"/>
              </a:solidFill>
              <a:latin typeface="Corsiva Hebrew" pitchFamily="2" charset="-79"/>
              <a:cs typeface="Corsiva Hebrew" pitchFamily="2" charset="-79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A33AD08-B5B8-19CE-7D16-929AAA5D6AF6}"/>
              </a:ext>
            </a:extLst>
          </p:cNvPr>
          <p:cNvSpPr txBox="1"/>
          <p:nvPr/>
        </p:nvSpPr>
        <p:spPr>
          <a:xfrm>
            <a:off x="729160" y="949838"/>
            <a:ext cx="24049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2400" b="1" dirty="0">
                <a:solidFill>
                  <a:srgbClr val="861632"/>
                </a:solidFill>
                <a:latin typeface="Imprint MT Shadow" pitchFamily="82" charset="77"/>
              </a:rPr>
              <a:t>Current Specific  Topic: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77458F1-C5F7-7763-62B3-CB648E0847E2}"/>
              </a:ext>
            </a:extLst>
          </p:cNvPr>
          <p:cNvSpPr txBox="1"/>
          <p:nvPr/>
        </p:nvSpPr>
        <p:spPr>
          <a:xfrm>
            <a:off x="0" y="5657671"/>
            <a:ext cx="6254665" cy="1200329"/>
          </a:xfrm>
          <a:prstGeom prst="rect">
            <a:avLst/>
          </a:prstGeom>
          <a:solidFill>
            <a:schemeClr val="accent6">
              <a:lumMod val="60000"/>
              <a:lumOff val="40000"/>
              <a:alpha val="36067"/>
            </a:schemeClr>
          </a:solidFill>
        </p:spPr>
        <p:txBody>
          <a:bodyPr wrap="square" rtlCol="0">
            <a:spAutoFit/>
          </a:bodyPr>
          <a:lstStyle/>
          <a:p>
            <a:r>
              <a:rPr lang="en-CN" sz="2400" dirty="0">
                <a:latin typeface="Arial Hebrew Light" pitchFamily="2" charset="-79"/>
                <a:cs typeface="Arial Hebrew Light" pitchFamily="2" charset="-79"/>
              </a:rPr>
              <a:t>Student Name: HABTE ENDALE LEGESSE</a:t>
            </a:r>
          </a:p>
          <a:p>
            <a:r>
              <a:rPr lang="en-CN" sz="2400" dirty="0">
                <a:latin typeface="Arial Hebrew Light" pitchFamily="2" charset="-79"/>
                <a:cs typeface="Arial Hebrew Light" pitchFamily="2" charset="-79"/>
              </a:rPr>
              <a:t>Student ID: 202412800033</a:t>
            </a:r>
          </a:p>
          <a:p>
            <a:r>
              <a:rPr lang="en-CN" sz="2400" dirty="0">
                <a:latin typeface="Arial Hebrew Light" pitchFamily="2" charset="-79"/>
                <a:cs typeface="Arial Hebrew Light" pitchFamily="2" charset="-79"/>
              </a:rPr>
              <a:t>S</a:t>
            </a:r>
            <a:r>
              <a:rPr lang="en-US" sz="2400" dirty="0">
                <a:latin typeface="Arial Hebrew Light" pitchFamily="2" charset="-79"/>
                <a:cs typeface="Arial Hebrew Light" pitchFamily="2" charset="-79"/>
              </a:rPr>
              <a:t>u</a:t>
            </a:r>
            <a:r>
              <a:rPr lang="en-CN" sz="2400" dirty="0">
                <a:latin typeface="Arial Hebrew Light" pitchFamily="2" charset="-79"/>
                <a:cs typeface="Arial Hebrew Light" pitchFamily="2" charset="-79"/>
              </a:rPr>
              <a:t>pervisor/Professor: Prof. KeFeng    </a:t>
            </a:r>
          </a:p>
        </p:txBody>
      </p:sp>
    </p:spTree>
    <p:extLst>
      <p:ext uri="{BB962C8B-B14F-4D97-AF65-F5344CB8AC3E}">
        <p14:creationId xmlns:p14="http://schemas.microsoft.com/office/powerpoint/2010/main" val="9083735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1B48E5-32CC-DF41-7FCB-08E72EC2AA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24160"/>
            <a:ext cx="6096000" cy="5233839"/>
          </a:xfrm>
          <a:prstGeom prst="rect">
            <a:avLst/>
          </a:prstGeom>
          <a:ln>
            <a:noFill/>
          </a:ln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BDD8A1-E27D-47FB-104C-E3EFE7F1A3C1}"/>
              </a:ext>
            </a:extLst>
          </p:cNvPr>
          <p:cNvSpPr txBox="1"/>
          <p:nvPr/>
        </p:nvSpPr>
        <p:spPr>
          <a:xfrm>
            <a:off x="6095999" y="2740005"/>
            <a:ext cx="57570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en-US" sz="2400" dirty="0">
                <a:latin typeface="Imprint MT Shadow" pitchFamily="82" charset="77"/>
              </a:rPr>
              <a:t>Sensing coverage increases with longer sensing durations</a:t>
            </a:r>
            <a:endParaRPr lang="en-CN" sz="2400" dirty="0">
              <a:latin typeface="Imprint MT Shadow" pitchFamily="82" charset="7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DAB585-01F7-0ECD-482F-DF6C054A7FB8}"/>
              </a:ext>
            </a:extLst>
          </p:cNvPr>
          <p:cNvSpPr txBox="1"/>
          <p:nvPr/>
        </p:nvSpPr>
        <p:spPr>
          <a:xfrm>
            <a:off x="6096000" y="3878322"/>
            <a:ext cx="57570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en-US" sz="2400" dirty="0">
                <a:latin typeface="Imprint MT Shadow" pitchFamily="82" charset="77"/>
              </a:rPr>
              <a:t>Higher SINR thresholds, reduce sensing coverage due to the need for higher power allocation for terrestrial UEs, leaving less power for sensing.</a:t>
            </a:r>
            <a:endParaRPr lang="en-CN" sz="2400" dirty="0">
              <a:latin typeface="Imprint MT Shadow" pitchFamily="82" charset="7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532613-E260-49EE-8706-B1159B75C0E8}"/>
              </a:ext>
            </a:extLst>
          </p:cNvPr>
          <p:cNvSpPr txBox="1"/>
          <p:nvPr/>
        </p:nvSpPr>
        <p:spPr>
          <a:xfrm>
            <a:off x="3693799" y="535505"/>
            <a:ext cx="3639714" cy="58477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latin typeface="Corsiva Hebrew" pitchFamily="2" charset="-79"/>
                <a:cs typeface="Corsiva Hebrew" pitchFamily="2" charset="-79"/>
              </a:rPr>
              <a:t>Simulations Results</a:t>
            </a:r>
            <a:endParaRPr lang="en-CN" sz="320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B070997-F960-0302-A272-D631612288B9}"/>
              </a:ext>
            </a:extLst>
          </p:cNvPr>
          <p:cNvGrpSpPr/>
          <p:nvPr/>
        </p:nvGrpSpPr>
        <p:grpSpPr>
          <a:xfrm>
            <a:off x="0" y="-12526"/>
            <a:ext cx="12214965" cy="513568"/>
            <a:chOff x="-87683" y="-12526"/>
            <a:chExt cx="12302647" cy="513568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CB49E782-A4A4-33DF-E313-3492C7DB4643}"/>
                </a:ext>
              </a:extLst>
            </p:cNvPr>
            <p:cNvGrpSpPr/>
            <p:nvPr/>
          </p:nvGrpSpPr>
          <p:grpSpPr>
            <a:xfrm>
              <a:off x="-87683" y="-12526"/>
              <a:ext cx="12302647" cy="513567"/>
              <a:chOff x="-87683" y="-12526"/>
              <a:chExt cx="12302647" cy="513567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2DA66649-8041-C2D1-B145-379EBE6F9C2F}"/>
                  </a:ext>
                </a:extLst>
              </p:cNvPr>
              <p:cNvSpPr/>
              <p:nvPr/>
            </p:nvSpPr>
            <p:spPr>
              <a:xfrm>
                <a:off x="1480158" y="-12526"/>
                <a:ext cx="9356943" cy="513567"/>
              </a:xfrm>
              <a:prstGeom prst="rect">
                <a:avLst/>
              </a:prstGeom>
              <a:solidFill>
                <a:srgbClr val="0070C0">
                  <a:alpha val="8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 sz="3200" dirty="0">
                  <a:latin typeface="Corsiva Hebrew" pitchFamily="2" charset="-79"/>
                  <a:cs typeface="Corsiva Hebrew" pitchFamily="2" charset="-79"/>
                </a:endParaRPr>
              </a:p>
            </p:txBody>
          </p:sp>
          <p:sp>
            <p:nvSpPr>
              <p:cNvPr id="22" name="Right Triangle 4">
                <a:extLst>
                  <a:ext uri="{FF2B5EF4-FFF2-40B4-BE49-F238E27FC236}">
                    <a16:creationId xmlns:a16="http://schemas.microsoft.com/office/drawing/2014/main" id="{DE50DDA8-0103-09FA-2453-DE009CB537A1}"/>
                  </a:ext>
                </a:extLst>
              </p:cNvPr>
              <p:cNvSpPr/>
              <p:nvPr/>
            </p:nvSpPr>
            <p:spPr>
              <a:xfrm>
                <a:off x="10837101" y="-12526"/>
                <a:ext cx="1377863" cy="513567"/>
              </a:xfrm>
              <a:custGeom>
                <a:avLst/>
                <a:gdLst>
                  <a:gd name="connsiteX0" fmla="*/ 0 w 1139868"/>
                  <a:gd name="connsiteY0" fmla="*/ 388307 h 388307"/>
                  <a:gd name="connsiteX1" fmla="*/ 0 w 1139868"/>
                  <a:gd name="connsiteY1" fmla="*/ 0 h 388307"/>
                  <a:gd name="connsiteX2" fmla="*/ 1139868 w 1139868"/>
                  <a:gd name="connsiteY2" fmla="*/ 388307 h 388307"/>
                  <a:gd name="connsiteX3" fmla="*/ 0 w 1139868"/>
                  <a:gd name="connsiteY3" fmla="*/ 388307 h 388307"/>
                  <a:gd name="connsiteX0" fmla="*/ 0 w 1352811"/>
                  <a:gd name="connsiteY0" fmla="*/ 438411 h 438411"/>
                  <a:gd name="connsiteX1" fmla="*/ 0 w 1352811"/>
                  <a:gd name="connsiteY1" fmla="*/ 50104 h 438411"/>
                  <a:gd name="connsiteX2" fmla="*/ 1352811 w 1352811"/>
                  <a:gd name="connsiteY2" fmla="*/ 0 h 438411"/>
                  <a:gd name="connsiteX3" fmla="*/ 0 w 1352811"/>
                  <a:gd name="connsiteY3" fmla="*/ 438411 h 438411"/>
                  <a:gd name="connsiteX0" fmla="*/ 25052 w 1377863"/>
                  <a:gd name="connsiteY0" fmla="*/ 450937 h 450937"/>
                  <a:gd name="connsiteX1" fmla="*/ 0 w 1377863"/>
                  <a:gd name="connsiteY1" fmla="*/ 0 h 450937"/>
                  <a:gd name="connsiteX2" fmla="*/ 1377863 w 1377863"/>
                  <a:gd name="connsiteY2" fmla="*/ 12526 h 450937"/>
                  <a:gd name="connsiteX3" fmla="*/ 25052 w 1377863"/>
                  <a:gd name="connsiteY3" fmla="*/ 450937 h 450937"/>
                  <a:gd name="connsiteX0" fmla="*/ 0 w 1377863"/>
                  <a:gd name="connsiteY0" fmla="*/ 513567 h 513567"/>
                  <a:gd name="connsiteX1" fmla="*/ 0 w 1377863"/>
                  <a:gd name="connsiteY1" fmla="*/ 0 h 513567"/>
                  <a:gd name="connsiteX2" fmla="*/ 1377863 w 1377863"/>
                  <a:gd name="connsiteY2" fmla="*/ 12526 h 513567"/>
                  <a:gd name="connsiteX3" fmla="*/ 0 w 1377863"/>
                  <a:gd name="connsiteY3" fmla="*/ 513567 h 5135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77863" h="513567">
                    <a:moveTo>
                      <a:pt x="0" y="513567"/>
                    </a:moveTo>
                    <a:lnTo>
                      <a:pt x="0" y="0"/>
                    </a:lnTo>
                    <a:lnTo>
                      <a:pt x="1377863" y="12526"/>
                    </a:lnTo>
                    <a:lnTo>
                      <a:pt x="0" y="513567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/>
              </a:p>
            </p:txBody>
          </p:sp>
          <p:sp>
            <p:nvSpPr>
              <p:cNvPr id="23" name="Right Triangle 4">
                <a:extLst>
                  <a:ext uri="{FF2B5EF4-FFF2-40B4-BE49-F238E27FC236}">
                    <a16:creationId xmlns:a16="http://schemas.microsoft.com/office/drawing/2014/main" id="{7B355E22-4CAD-456E-19DA-DC8550E30EE1}"/>
                  </a:ext>
                </a:extLst>
              </p:cNvPr>
              <p:cNvSpPr/>
              <p:nvPr/>
            </p:nvSpPr>
            <p:spPr>
              <a:xfrm flipH="1">
                <a:off x="-87683" y="-12526"/>
                <a:ext cx="1567841" cy="513567"/>
              </a:xfrm>
              <a:custGeom>
                <a:avLst/>
                <a:gdLst>
                  <a:gd name="connsiteX0" fmla="*/ 0 w 1139868"/>
                  <a:gd name="connsiteY0" fmla="*/ 388307 h 388307"/>
                  <a:gd name="connsiteX1" fmla="*/ 0 w 1139868"/>
                  <a:gd name="connsiteY1" fmla="*/ 0 h 388307"/>
                  <a:gd name="connsiteX2" fmla="*/ 1139868 w 1139868"/>
                  <a:gd name="connsiteY2" fmla="*/ 388307 h 388307"/>
                  <a:gd name="connsiteX3" fmla="*/ 0 w 1139868"/>
                  <a:gd name="connsiteY3" fmla="*/ 388307 h 388307"/>
                  <a:gd name="connsiteX0" fmla="*/ 0 w 1352811"/>
                  <a:gd name="connsiteY0" fmla="*/ 438411 h 438411"/>
                  <a:gd name="connsiteX1" fmla="*/ 0 w 1352811"/>
                  <a:gd name="connsiteY1" fmla="*/ 50104 h 438411"/>
                  <a:gd name="connsiteX2" fmla="*/ 1352811 w 1352811"/>
                  <a:gd name="connsiteY2" fmla="*/ 0 h 438411"/>
                  <a:gd name="connsiteX3" fmla="*/ 0 w 1352811"/>
                  <a:gd name="connsiteY3" fmla="*/ 438411 h 438411"/>
                  <a:gd name="connsiteX0" fmla="*/ 25052 w 1377863"/>
                  <a:gd name="connsiteY0" fmla="*/ 450937 h 450937"/>
                  <a:gd name="connsiteX1" fmla="*/ 0 w 1377863"/>
                  <a:gd name="connsiteY1" fmla="*/ 0 h 450937"/>
                  <a:gd name="connsiteX2" fmla="*/ 1377863 w 1377863"/>
                  <a:gd name="connsiteY2" fmla="*/ 12526 h 450937"/>
                  <a:gd name="connsiteX3" fmla="*/ 25052 w 1377863"/>
                  <a:gd name="connsiteY3" fmla="*/ 450937 h 450937"/>
                  <a:gd name="connsiteX0" fmla="*/ 0 w 1377863"/>
                  <a:gd name="connsiteY0" fmla="*/ 513567 h 513567"/>
                  <a:gd name="connsiteX1" fmla="*/ 0 w 1377863"/>
                  <a:gd name="connsiteY1" fmla="*/ 0 h 513567"/>
                  <a:gd name="connsiteX2" fmla="*/ 1377863 w 1377863"/>
                  <a:gd name="connsiteY2" fmla="*/ 12526 h 513567"/>
                  <a:gd name="connsiteX3" fmla="*/ 0 w 1377863"/>
                  <a:gd name="connsiteY3" fmla="*/ 513567 h 5135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77863" h="513567">
                    <a:moveTo>
                      <a:pt x="0" y="513567"/>
                    </a:moveTo>
                    <a:lnTo>
                      <a:pt x="0" y="0"/>
                    </a:lnTo>
                    <a:lnTo>
                      <a:pt x="1377863" y="12526"/>
                    </a:lnTo>
                    <a:lnTo>
                      <a:pt x="0" y="513567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/>
              </a:p>
            </p:txBody>
          </p:sp>
        </p:grp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7A2CAAA3-A63C-6043-178C-AC885225AC96}"/>
                </a:ext>
              </a:extLst>
            </p:cNvPr>
            <p:cNvSpPr/>
            <p:nvPr/>
          </p:nvSpPr>
          <p:spPr>
            <a:xfrm>
              <a:off x="1480159" y="-12526"/>
              <a:ext cx="574110" cy="51356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N" b="1" dirty="0">
                  <a:solidFill>
                    <a:schemeClr val="tx1"/>
                  </a:solidFill>
                  <a:latin typeface="Imprint MT Shadow" pitchFamily="82" charset="77"/>
                </a:rPr>
                <a:t>04</a:t>
              </a:r>
              <a:endParaRPr lang="en-CN" sz="2400" b="1" dirty="0">
                <a:solidFill>
                  <a:schemeClr val="tx1"/>
                </a:solidFill>
                <a:latin typeface="Imprint MT Shadow" pitchFamily="82" charset="7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422742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674A177-A50F-9553-589B-A7CEFD31D6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D646E1C-186C-932A-4A3F-F90FFAC124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57656CF8-28D2-93EE-7B43-A210F1C75E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E299B17-0622-8AEC-467A-AACA0FEEC0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00E4845-DE1B-10D1-0873-75D05F0C0D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6">
            <a:extLst>
              <a:ext uri="{FF2B5EF4-FFF2-40B4-BE49-F238E27FC236}">
                <a16:creationId xmlns:a16="http://schemas.microsoft.com/office/drawing/2014/main" id="{5845DD77-BA91-C8F7-0EDB-8785445151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57AF8628-56EB-474C-C69B-9670F7E8E5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51631894-E1E8-7DCC-EF5F-37993E6A8F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551298-64A2-10DB-FE4E-CAE760032D2C}"/>
              </a:ext>
            </a:extLst>
          </p:cNvPr>
          <p:cNvSpPr txBox="1"/>
          <p:nvPr/>
        </p:nvSpPr>
        <p:spPr>
          <a:xfrm>
            <a:off x="6095999" y="2740005"/>
            <a:ext cx="57570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en-US" sz="2400" dirty="0">
                <a:latin typeface="Imprint MT Shadow" pitchFamily="82" charset="77"/>
              </a:rPr>
              <a:t>Sensing coverage decreases as altitude rises</a:t>
            </a:r>
            <a:endParaRPr lang="en-CN" sz="2400" dirty="0">
              <a:latin typeface="Imprint MT Shadow" pitchFamily="82" charset="7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2A9E9E-ACFC-F5D6-C3CF-21EAFCA3810E}"/>
              </a:ext>
            </a:extLst>
          </p:cNvPr>
          <p:cNvSpPr txBox="1"/>
          <p:nvPr/>
        </p:nvSpPr>
        <p:spPr>
          <a:xfrm>
            <a:off x="6096000" y="3878322"/>
            <a:ext cx="590393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en-US" sz="2400" dirty="0">
                <a:latin typeface="Imprint MT Shadow" pitchFamily="82" charset="77"/>
              </a:rPr>
              <a:t>The most stringent threshold, 𝑃𝑡ℎ = 0.99, shows the steepest drop, starting at about 60% coverage and quickly decreasing to near zero at higher altitudes</a:t>
            </a:r>
            <a:endParaRPr lang="en-CN" sz="2400" dirty="0">
              <a:latin typeface="Imprint MT Shadow" pitchFamily="82" charset="7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2D95DC8-70F8-DDE1-713D-9E08125224D7}"/>
              </a:ext>
            </a:extLst>
          </p:cNvPr>
          <p:cNvSpPr txBox="1"/>
          <p:nvPr/>
        </p:nvSpPr>
        <p:spPr>
          <a:xfrm>
            <a:off x="3693799" y="535505"/>
            <a:ext cx="3639714" cy="58477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latin typeface="Corsiva Hebrew" pitchFamily="2" charset="-79"/>
                <a:cs typeface="Corsiva Hebrew" pitchFamily="2" charset="-79"/>
              </a:rPr>
              <a:t>Simulations Results</a:t>
            </a:r>
            <a:endParaRPr lang="en-CN" sz="320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EE5BDE3-EDEB-4DB0-6D91-237C4B10FF8F}"/>
              </a:ext>
            </a:extLst>
          </p:cNvPr>
          <p:cNvGrpSpPr/>
          <p:nvPr/>
        </p:nvGrpSpPr>
        <p:grpSpPr>
          <a:xfrm>
            <a:off x="0" y="-12526"/>
            <a:ext cx="12214965" cy="513568"/>
            <a:chOff x="-87683" y="-12526"/>
            <a:chExt cx="12302647" cy="513568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63EE15DD-0C93-F4D8-5FCD-0283D3D33CEC}"/>
                </a:ext>
              </a:extLst>
            </p:cNvPr>
            <p:cNvGrpSpPr/>
            <p:nvPr/>
          </p:nvGrpSpPr>
          <p:grpSpPr>
            <a:xfrm>
              <a:off x="-87683" y="-12526"/>
              <a:ext cx="12302647" cy="513567"/>
              <a:chOff x="-87683" y="-12526"/>
              <a:chExt cx="12302647" cy="513567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0612484-1654-BE1E-FCA7-3C513DE9E1FD}"/>
                  </a:ext>
                </a:extLst>
              </p:cNvPr>
              <p:cNvSpPr/>
              <p:nvPr/>
            </p:nvSpPr>
            <p:spPr>
              <a:xfrm>
                <a:off x="1480158" y="-12526"/>
                <a:ext cx="9356943" cy="513567"/>
              </a:xfrm>
              <a:prstGeom prst="rect">
                <a:avLst/>
              </a:prstGeom>
              <a:solidFill>
                <a:srgbClr val="0070C0">
                  <a:alpha val="8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 sz="3200" dirty="0">
                  <a:latin typeface="Corsiva Hebrew" pitchFamily="2" charset="-79"/>
                  <a:cs typeface="Corsiva Hebrew" pitchFamily="2" charset="-79"/>
                </a:endParaRPr>
              </a:p>
            </p:txBody>
          </p:sp>
          <p:sp>
            <p:nvSpPr>
              <p:cNvPr id="22" name="Right Triangle 4">
                <a:extLst>
                  <a:ext uri="{FF2B5EF4-FFF2-40B4-BE49-F238E27FC236}">
                    <a16:creationId xmlns:a16="http://schemas.microsoft.com/office/drawing/2014/main" id="{A64D003A-EE26-4E6B-C829-8897BF7916B9}"/>
                  </a:ext>
                </a:extLst>
              </p:cNvPr>
              <p:cNvSpPr/>
              <p:nvPr/>
            </p:nvSpPr>
            <p:spPr>
              <a:xfrm>
                <a:off x="10837101" y="-12526"/>
                <a:ext cx="1377863" cy="513567"/>
              </a:xfrm>
              <a:custGeom>
                <a:avLst/>
                <a:gdLst>
                  <a:gd name="connsiteX0" fmla="*/ 0 w 1139868"/>
                  <a:gd name="connsiteY0" fmla="*/ 388307 h 388307"/>
                  <a:gd name="connsiteX1" fmla="*/ 0 w 1139868"/>
                  <a:gd name="connsiteY1" fmla="*/ 0 h 388307"/>
                  <a:gd name="connsiteX2" fmla="*/ 1139868 w 1139868"/>
                  <a:gd name="connsiteY2" fmla="*/ 388307 h 388307"/>
                  <a:gd name="connsiteX3" fmla="*/ 0 w 1139868"/>
                  <a:gd name="connsiteY3" fmla="*/ 388307 h 388307"/>
                  <a:gd name="connsiteX0" fmla="*/ 0 w 1352811"/>
                  <a:gd name="connsiteY0" fmla="*/ 438411 h 438411"/>
                  <a:gd name="connsiteX1" fmla="*/ 0 w 1352811"/>
                  <a:gd name="connsiteY1" fmla="*/ 50104 h 438411"/>
                  <a:gd name="connsiteX2" fmla="*/ 1352811 w 1352811"/>
                  <a:gd name="connsiteY2" fmla="*/ 0 h 438411"/>
                  <a:gd name="connsiteX3" fmla="*/ 0 w 1352811"/>
                  <a:gd name="connsiteY3" fmla="*/ 438411 h 438411"/>
                  <a:gd name="connsiteX0" fmla="*/ 25052 w 1377863"/>
                  <a:gd name="connsiteY0" fmla="*/ 450937 h 450937"/>
                  <a:gd name="connsiteX1" fmla="*/ 0 w 1377863"/>
                  <a:gd name="connsiteY1" fmla="*/ 0 h 450937"/>
                  <a:gd name="connsiteX2" fmla="*/ 1377863 w 1377863"/>
                  <a:gd name="connsiteY2" fmla="*/ 12526 h 450937"/>
                  <a:gd name="connsiteX3" fmla="*/ 25052 w 1377863"/>
                  <a:gd name="connsiteY3" fmla="*/ 450937 h 450937"/>
                  <a:gd name="connsiteX0" fmla="*/ 0 w 1377863"/>
                  <a:gd name="connsiteY0" fmla="*/ 513567 h 513567"/>
                  <a:gd name="connsiteX1" fmla="*/ 0 w 1377863"/>
                  <a:gd name="connsiteY1" fmla="*/ 0 h 513567"/>
                  <a:gd name="connsiteX2" fmla="*/ 1377863 w 1377863"/>
                  <a:gd name="connsiteY2" fmla="*/ 12526 h 513567"/>
                  <a:gd name="connsiteX3" fmla="*/ 0 w 1377863"/>
                  <a:gd name="connsiteY3" fmla="*/ 513567 h 5135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77863" h="513567">
                    <a:moveTo>
                      <a:pt x="0" y="513567"/>
                    </a:moveTo>
                    <a:lnTo>
                      <a:pt x="0" y="0"/>
                    </a:lnTo>
                    <a:lnTo>
                      <a:pt x="1377863" y="12526"/>
                    </a:lnTo>
                    <a:lnTo>
                      <a:pt x="0" y="513567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/>
              </a:p>
            </p:txBody>
          </p:sp>
          <p:sp>
            <p:nvSpPr>
              <p:cNvPr id="23" name="Right Triangle 4">
                <a:extLst>
                  <a:ext uri="{FF2B5EF4-FFF2-40B4-BE49-F238E27FC236}">
                    <a16:creationId xmlns:a16="http://schemas.microsoft.com/office/drawing/2014/main" id="{E4531374-B73C-2997-1206-8B6CC1D70F32}"/>
                  </a:ext>
                </a:extLst>
              </p:cNvPr>
              <p:cNvSpPr/>
              <p:nvPr/>
            </p:nvSpPr>
            <p:spPr>
              <a:xfrm flipH="1">
                <a:off x="-87683" y="-12526"/>
                <a:ext cx="1567841" cy="513567"/>
              </a:xfrm>
              <a:custGeom>
                <a:avLst/>
                <a:gdLst>
                  <a:gd name="connsiteX0" fmla="*/ 0 w 1139868"/>
                  <a:gd name="connsiteY0" fmla="*/ 388307 h 388307"/>
                  <a:gd name="connsiteX1" fmla="*/ 0 w 1139868"/>
                  <a:gd name="connsiteY1" fmla="*/ 0 h 388307"/>
                  <a:gd name="connsiteX2" fmla="*/ 1139868 w 1139868"/>
                  <a:gd name="connsiteY2" fmla="*/ 388307 h 388307"/>
                  <a:gd name="connsiteX3" fmla="*/ 0 w 1139868"/>
                  <a:gd name="connsiteY3" fmla="*/ 388307 h 388307"/>
                  <a:gd name="connsiteX0" fmla="*/ 0 w 1352811"/>
                  <a:gd name="connsiteY0" fmla="*/ 438411 h 438411"/>
                  <a:gd name="connsiteX1" fmla="*/ 0 w 1352811"/>
                  <a:gd name="connsiteY1" fmla="*/ 50104 h 438411"/>
                  <a:gd name="connsiteX2" fmla="*/ 1352811 w 1352811"/>
                  <a:gd name="connsiteY2" fmla="*/ 0 h 438411"/>
                  <a:gd name="connsiteX3" fmla="*/ 0 w 1352811"/>
                  <a:gd name="connsiteY3" fmla="*/ 438411 h 438411"/>
                  <a:gd name="connsiteX0" fmla="*/ 25052 w 1377863"/>
                  <a:gd name="connsiteY0" fmla="*/ 450937 h 450937"/>
                  <a:gd name="connsiteX1" fmla="*/ 0 w 1377863"/>
                  <a:gd name="connsiteY1" fmla="*/ 0 h 450937"/>
                  <a:gd name="connsiteX2" fmla="*/ 1377863 w 1377863"/>
                  <a:gd name="connsiteY2" fmla="*/ 12526 h 450937"/>
                  <a:gd name="connsiteX3" fmla="*/ 25052 w 1377863"/>
                  <a:gd name="connsiteY3" fmla="*/ 450937 h 450937"/>
                  <a:gd name="connsiteX0" fmla="*/ 0 w 1377863"/>
                  <a:gd name="connsiteY0" fmla="*/ 513567 h 513567"/>
                  <a:gd name="connsiteX1" fmla="*/ 0 w 1377863"/>
                  <a:gd name="connsiteY1" fmla="*/ 0 h 513567"/>
                  <a:gd name="connsiteX2" fmla="*/ 1377863 w 1377863"/>
                  <a:gd name="connsiteY2" fmla="*/ 12526 h 513567"/>
                  <a:gd name="connsiteX3" fmla="*/ 0 w 1377863"/>
                  <a:gd name="connsiteY3" fmla="*/ 513567 h 5135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77863" h="513567">
                    <a:moveTo>
                      <a:pt x="0" y="513567"/>
                    </a:moveTo>
                    <a:lnTo>
                      <a:pt x="0" y="0"/>
                    </a:lnTo>
                    <a:lnTo>
                      <a:pt x="1377863" y="12526"/>
                    </a:lnTo>
                    <a:lnTo>
                      <a:pt x="0" y="513567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/>
              </a:p>
            </p:txBody>
          </p:sp>
        </p:grp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92EFB622-9C81-4D09-1A85-85C57B5AB1C5}"/>
                </a:ext>
              </a:extLst>
            </p:cNvPr>
            <p:cNvSpPr/>
            <p:nvPr/>
          </p:nvSpPr>
          <p:spPr>
            <a:xfrm>
              <a:off x="1480159" y="-12526"/>
              <a:ext cx="574110" cy="51356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N" b="1" dirty="0">
                  <a:solidFill>
                    <a:schemeClr val="tx1"/>
                  </a:solidFill>
                  <a:latin typeface="Imprint MT Shadow" pitchFamily="82" charset="77"/>
                </a:rPr>
                <a:t>04</a:t>
              </a:r>
              <a:endParaRPr lang="en-CN" sz="2400" b="1" dirty="0">
                <a:solidFill>
                  <a:schemeClr val="tx1"/>
                </a:solidFill>
                <a:latin typeface="Imprint MT Shadow" pitchFamily="82" charset="77"/>
              </a:endParaRP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E72A6051-F54A-E019-8EB1-DF1D842D39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94" y="1856317"/>
            <a:ext cx="6146800" cy="497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8531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1E8376D-A104-B64B-267B-CC0F09F7CB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7EAFE22-DF9E-C650-050E-8B886FD97C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0CB5BE8-ECB8-138D-DCE8-49D479D162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5A61491-58AC-3F9E-05E2-77FC27DCDF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813C74C-0EA4-7DDE-EA21-83A0949180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6">
            <a:extLst>
              <a:ext uri="{FF2B5EF4-FFF2-40B4-BE49-F238E27FC236}">
                <a16:creationId xmlns:a16="http://schemas.microsoft.com/office/drawing/2014/main" id="{7E9B2940-FC72-AA3B-39DF-F38E991F61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1023B6D6-4884-1149-0CCA-792BCFA146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AA814F12-459B-C9BF-20B5-CA7B9D307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B524B8-C688-58A0-448D-646D55FD01B5}"/>
              </a:ext>
            </a:extLst>
          </p:cNvPr>
          <p:cNvSpPr txBox="1"/>
          <p:nvPr/>
        </p:nvSpPr>
        <p:spPr>
          <a:xfrm>
            <a:off x="6507136" y="2186849"/>
            <a:ext cx="557413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en-US" sz="2400" dirty="0">
                <a:latin typeface="Imprint MT Shadow" pitchFamily="82" charset="77"/>
              </a:rPr>
              <a:t>As the distance from the APs increases, the blocklength becomes considerably longer, reaching its maximum in the corner regions to meet the detection probability threshold. </a:t>
            </a:r>
            <a:endParaRPr lang="en-CN" sz="2400" dirty="0">
              <a:latin typeface="Imprint MT Shadow" pitchFamily="82" charset="7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E17229-F939-A5F4-383C-3A2092B96485}"/>
              </a:ext>
            </a:extLst>
          </p:cNvPr>
          <p:cNvSpPr txBox="1"/>
          <p:nvPr/>
        </p:nvSpPr>
        <p:spPr>
          <a:xfrm>
            <a:off x="6507136" y="4370140"/>
            <a:ext cx="55741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en-US" sz="2400" dirty="0">
                <a:latin typeface="Imprint MT Shadow" pitchFamily="82" charset="77"/>
              </a:rPr>
              <a:t>This demonstrates the spatial dependency of sensing performance on proximity to the transmit APs</a:t>
            </a:r>
            <a:endParaRPr lang="en-CN" sz="2400" dirty="0">
              <a:latin typeface="Imprint MT Shadow" pitchFamily="82" charset="7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376BA1-B172-AD4B-1154-950A456F7C31}"/>
              </a:ext>
            </a:extLst>
          </p:cNvPr>
          <p:cNvSpPr txBox="1"/>
          <p:nvPr/>
        </p:nvSpPr>
        <p:spPr>
          <a:xfrm>
            <a:off x="3693799" y="535505"/>
            <a:ext cx="3639714" cy="58477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latin typeface="Corsiva Hebrew" pitchFamily="2" charset="-79"/>
                <a:cs typeface="Corsiva Hebrew" pitchFamily="2" charset="-79"/>
              </a:rPr>
              <a:t>Simulations Results</a:t>
            </a:r>
            <a:endParaRPr lang="en-CN" sz="320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159CF4E-A1E9-B43F-5298-0F6426003E2E}"/>
              </a:ext>
            </a:extLst>
          </p:cNvPr>
          <p:cNvGrpSpPr/>
          <p:nvPr/>
        </p:nvGrpSpPr>
        <p:grpSpPr>
          <a:xfrm>
            <a:off x="0" y="-12526"/>
            <a:ext cx="12214965" cy="513568"/>
            <a:chOff x="-87683" y="-12526"/>
            <a:chExt cx="12302647" cy="513568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D552136D-CA0D-19DA-1042-F1E884F66DFC}"/>
                </a:ext>
              </a:extLst>
            </p:cNvPr>
            <p:cNvGrpSpPr/>
            <p:nvPr/>
          </p:nvGrpSpPr>
          <p:grpSpPr>
            <a:xfrm>
              <a:off x="-87683" y="-12526"/>
              <a:ext cx="12302647" cy="513567"/>
              <a:chOff x="-87683" y="-12526"/>
              <a:chExt cx="12302647" cy="513567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092D91D-FA71-71C8-E80E-1D516D769018}"/>
                  </a:ext>
                </a:extLst>
              </p:cNvPr>
              <p:cNvSpPr/>
              <p:nvPr/>
            </p:nvSpPr>
            <p:spPr>
              <a:xfrm>
                <a:off x="1480158" y="-12526"/>
                <a:ext cx="9356943" cy="513567"/>
              </a:xfrm>
              <a:prstGeom prst="rect">
                <a:avLst/>
              </a:prstGeom>
              <a:solidFill>
                <a:srgbClr val="0070C0">
                  <a:alpha val="8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 sz="3200" dirty="0">
                  <a:latin typeface="Corsiva Hebrew" pitchFamily="2" charset="-79"/>
                  <a:cs typeface="Corsiva Hebrew" pitchFamily="2" charset="-79"/>
                </a:endParaRPr>
              </a:p>
            </p:txBody>
          </p:sp>
          <p:sp>
            <p:nvSpPr>
              <p:cNvPr id="22" name="Right Triangle 4">
                <a:extLst>
                  <a:ext uri="{FF2B5EF4-FFF2-40B4-BE49-F238E27FC236}">
                    <a16:creationId xmlns:a16="http://schemas.microsoft.com/office/drawing/2014/main" id="{C481583A-2735-1569-E403-56CF54C13931}"/>
                  </a:ext>
                </a:extLst>
              </p:cNvPr>
              <p:cNvSpPr/>
              <p:nvPr/>
            </p:nvSpPr>
            <p:spPr>
              <a:xfrm>
                <a:off x="10837101" y="-12526"/>
                <a:ext cx="1377863" cy="513567"/>
              </a:xfrm>
              <a:custGeom>
                <a:avLst/>
                <a:gdLst>
                  <a:gd name="connsiteX0" fmla="*/ 0 w 1139868"/>
                  <a:gd name="connsiteY0" fmla="*/ 388307 h 388307"/>
                  <a:gd name="connsiteX1" fmla="*/ 0 w 1139868"/>
                  <a:gd name="connsiteY1" fmla="*/ 0 h 388307"/>
                  <a:gd name="connsiteX2" fmla="*/ 1139868 w 1139868"/>
                  <a:gd name="connsiteY2" fmla="*/ 388307 h 388307"/>
                  <a:gd name="connsiteX3" fmla="*/ 0 w 1139868"/>
                  <a:gd name="connsiteY3" fmla="*/ 388307 h 388307"/>
                  <a:gd name="connsiteX0" fmla="*/ 0 w 1352811"/>
                  <a:gd name="connsiteY0" fmla="*/ 438411 h 438411"/>
                  <a:gd name="connsiteX1" fmla="*/ 0 w 1352811"/>
                  <a:gd name="connsiteY1" fmla="*/ 50104 h 438411"/>
                  <a:gd name="connsiteX2" fmla="*/ 1352811 w 1352811"/>
                  <a:gd name="connsiteY2" fmla="*/ 0 h 438411"/>
                  <a:gd name="connsiteX3" fmla="*/ 0 w 1352811"/>
                  <a:gd name="connsiteY3" fmla="*/ 438411 h 438411"/>
                  <a:gd name="connsiteX0" fmla="*/ 25052 w 1377863"/>
                  <a:gd name="connsiteY0" fmla="*/ 450937 h 450937"/>
                  <a:gd name="connsiteX1" fmla="*/ 0 w 1377863"/>
                  <a:gd name="connsiteY1" fmla="*/ 0 h 450937"/>
                  <a:gd name="connsiteX2" fmla="*/ 1377863 w 1377863"/>
                  <a:gd name="connsiteY2" fmla="*/ 12526 h 450937"/>
                  <a:gd name="connsiteX3" fmla="*/ 25052 w 1377863"/>
                  <a:gd name="connsiteY3" fmla="*/ 450937 h 450937"/>
                  <a:gd name="connsiteX0" fmla="*/ 0 w 1377863"/>
                  <a:gd name="connsiteY0" fmla="*/ 513567 h 513567"/>
                  <a:gd name="connsiteX1" fmla="*/ 0 w 1377863"/>
                  <a:gd name="connsiteY1" fmla="*/ 0 h 513567"/>
                  <a:gd name="connsiteX2" fmla="*/ 1377863 w 1377863"/>
                  <a:gd name="connsiteY2" fmla="*/ 12526 h 513567"/>
                  <a:gd name="connsiteX3" fmla="*/ 0 w 1377863"/>
                  <a:gd name="connsiteY3" fmla="*/ 513567 h 5135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77863" h="513567">
                    <a:moveTo>
                      <a:pt x="0" y="513567"/>
                    </a:moveTo>
                    <a:lnTo>
                      <a:pt x="0" y="0"/>
                    </a:lnTo>
                    <a:lnTo>
                      <a:pt x="1377863" y="12526"/>
                    </a:lnTo>
                    <a:lnTo>
                      <a:pt x="0" y="513567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/>
              </a:p>
            </p:txBody>
          </p:sp>
          <p:sp>
            <p:nvSpPr>
              <p:cNvPr id="23" name="Right Triangle 4">
                <a:extLst>
                  <a:ext uri="{FF2B5EF4-FFF2-40B4-BE49-F238E27FC236}">
                    <a16:creationId xmlns:a16="http://schemas.microsoft.com/office/drawing/2014/main" id="{FA667BAD-AA0A-6440-46B4-B14BF7EA93A9}"/>
                  </a:ext>
                </a:extLst>
              </p:cNvPr>
              <p:cNvSpPr/>
              <p:nvPr/>
            </p:nvSpPr>
            <p:spPr>
              <a:xfrm flipH="1">
                <a:off x="-87683" y="-12526"/>
                <a:ext cx="1567841" cy="513567"/>
              </a:xfrm>
              <a:custGeom>
                <a:avLst/>
                <a:gdLst>
                  <a:gd name="connsiteX0" fmla="*/ 0 w 1139868"/>
                  <a:gd name="connsiteY0" fmla="*/ 388307 h 388307"/>
                  <a:gd name="connsiteX1" fmla="*/ 0 w 1139868"/>
                  <a:gd name="connsiteY1" fmla="*/ 0 h 388307"/>
                  <a:gd name="connsiteX2" fmla="*/ 1139868 w 1139868"/>
                  <a:gd name="connsiteY2" fmla="*/ 388307 h 388307"/>
                  <a:gd name="connsiteX3" fmla="*/ 0 w 1139868"/>
                  <a:gd name="connsiteY3" fmla="*/ 388307 h 388307"/>
                  <a:gd name="connsiteX0" fmla="*/ 0 w 1352811"/>
                  <a:gd name="connsiteY0" fmla="*/ 438411 h 438411"/>
                  <a:gd name="connsiteX1" fmla="*/ 0 w 1352811"/>
                  <a:gd name="connsiteY1" fmla="*/ 50104 h 438411"/>
                  <a:gd name="connsiteX2" fmla="*/ 1352811 w 1352811"/>
                  <a:gd name="connsiteY2" fmla="*/ 0 h 438411"/>
                  <a:gd name="connsiteX3" fmla="*/ 0 w 1352811"/>
                  <a:gd name="connsiteY3" fmla="*/ 438411 h 438411"/>
                  <a:gd name="connsiteX0" fmla="*/ 25052 w 1377863"/>
                  <a:gd name="connsiteY0" fmla="*/ 450937 h 450937"/>
                  <a:gd name="connsiteX1" fmla="*/ 0 w 1377863"/>
                  <a:gd name="connsiteY1" fmla="*/ 0 h 450937"/>
                  <a:gd name="connsiteX2" fmla="*/ 1377863 w 1377863"/>
                  <a:gd name="connsiteY2" fmla="*/ 12526 h 450937"/>
                  <a:gd name="connsiteX3" fmla="*/ 25052 w 1377863"/>
                  <a:gd name="connsiteY3" fmla="*/ 450937 h 450937"/>
                  <a:gd name="connsiteX0" fmla="*/ 0 w 1377863"/>
                  <a:gd name="connsiteY0" fmla="*/ 513567 h 513567"/>
                  <a:gd name="connsiteX1" fmla="*/ 0 w 1377863"/>
                  <a:gd name="connsiteY1" fmla="*/ 0 h 513567"/>
                  <a:gd name="connsiteX2" fmla="*/ 1377863 w 1377863"/>
                  <a:gd name="connsiteY2" fmla="*/ 12526 h 513567"/>
                  <a:gd name="connsiteX3" fmla="*/ 0 w 1377863"/>
                  <a:gd name="connsiteY3" fmla="*/ 513567 h 5135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77863" h="513567">
                    <a:moveTo>
                      <a:pt x="0" y="513567"/>
                    </a:moveTo>
                    <a:lnTo>
                      <a:pt x="0" y="0"/>
                    </a:lnTo>
                    <a:lnTo>
                      <a:pt x="1377863" y="12526"/>
                    </a:lnTo>
                    <a:lnTo>
                      <a:pt x="0" y="513567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/>
              </a:p>
            </p:txBody>
          </p:sp>
        </p:grp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26921744-689A-CF9A-7A5B-D33A4A24A3D9}"/>
                </a:ext>
              </a:extLst>
            </p:cNvPr>
            <p:cNvSpPr/>
            <p:nvPr/>
          </p:nvSpPr>
          <p:spPr>
            <a:xfrm>
              <a:off x="1480159" y="-12526"/>
              <a:ext cx="574110" cy="51356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N" b="1" dirty="0">
                  <a:solidFill>
                    <a:schemeClr val="tx1"/>
                  </a:solidFill>
                  <a:latin typeface="Imprint MT Shadow" pitchFamily="82" charset="77"/>
                </a:rPr>
                <a:t>04</a:t>
              </a:r>
              <a:endParaRPr lang="en-CN" sz="2400" b="1" dirty="0">
                <a:solidFill>
                  <a:schemeClr val="tx1"/>
                </a:solidFill>
                <a:latin typeface="Imprint MT Shadow" pitchFamily="82" charset="77"/>
              </a:endParaRP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3B15F7C8-4033-80F1-6558-69D0FEF52E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25" y="2132852"/>
            <a:ext cx="6503481" cy="4607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1915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9898373-2F3C-6A5D-FE70-7DDF3C8EEA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3A15086-78FB-0EA5-E482-CC12DD84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98E1C527-14FA-7EBB-EE8B-4A6F216C9B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89B9C5F-9386-2E72-4D3F-7BD775F101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B41B9AF-87DA-448B-1796-83D59C8862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6">
            <a:extLst>
              <a:ext uri="{FF2B5EF4-FFF2-40B4-BE49-F238E27FC236}">
                <a16:creationId xmlns:a16="http://schemas.microsoft.com/office/drawing/2014/main" id="{9EBDBAB6-3C49-71FB-337A-29A880AD91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2D0B3345-356B-FB54-59F6-8E1E4B0A42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9CA10625-BF4C-7D0E-56BC-91045D81E5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982723-D309-8818-FF27-B030F83C1628}"/>
              </a:ext>
            </a:extLst>
          </p:cNvPr>
          <p:cNvSpPr txBox="1"/>
          <p:nvPr/>
        </p:nvSpPr>
        <p:spPr>
          <a:xfrm>
            <a:off x="377500" y="4784782"/>
            <a:ext cx="55741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en-US" sz="2400" dirty="0">
                <a:latin typeface="Imprint MT Shadow" pitchFamily="82" charset="77"/>
              </a:rPr>
              <a:t>To achieve the same 98% coverage with fixed weights, the total sensing time increases significantly to 1.4 ms. </a:t>
            </a:r>
            <a:endParaRPr lang="en-CN" sz="2400" dirty="0">
              <a:latin typeface="Imprint MT Shadow" pitchFamily="82" charset="7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ABD428-A88F-78F6-76EA-8B5F9B4ED593}"/>
              </a:ext>
            </a:extLst>
          </p:cNvPr>
          <p:cNvSpPr txBox="1"/>
          <p:nvPr/>
        </p:nvSpPr>
        <p:spPr>
          <a:xfrm>
            <a:off x="6394402" y="4608134"/>
            <a:ext cx="557413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en-US" sz="2400" dirty="0">
                <a:latin typeface="Imprint MT Shadow" pitchFamily="82" charset="77"/>
              </a:rPr>
              <a:t>The results demonstrate the advantage of the proposed algorithm, achieving up to a 45% reduction in AoS compared to using fixed weights.</a:t>
            </a:r>
            <a:endParaRPr lang="en-CN" sz="2400" dirty="0">
              <a:latin typeface="Imprint MT Shadow" pitchFamily="82" charset="7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7B6DDF-B287-7347-1B56-0B7D49BADE0E}"/>
              </a:ext>
            </a:extLst>
          </p:cNvPr>
          <p:cNvSpPr txBox="1"/>
          <p:nvPr/>
        </p:nvSpPr>
        <p:spPr>
          <a:xfrm>
            <a:off x="1318665" y="1105206"/>
            <a:ext cx="9275103" cy="58477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latin typeface="Corsiva Hebrew" pitchFamily="2" charset="-79"/>
                <a:cs typeface="Corsiva Hebrew" pitchFamily="2" charset="-79"/>
              </a:rPr>
              <a:t>Comparison of sensing coverage and age of sensing</a:t>
            </a:r>
            <a:endParaRPr lang="en-CN" sz="320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3CC4B18-DD41-65A9-F9A8-34CC1F8096CC}"/>
              </a:ext>
            </a:extLst>
          </p:cNvPr>
          <p:cNvGrpSpPr/>
          <p:nvPr/>
        </p:nvGrpSpPr>
        <p:grpSpPr>
          <a:xfrm>
            <a:off x="0" y="-12526"/>
            <a:ext cx="12214965" cy="513568"/>
            <a:chOff x="-87683" y="-12526"/>
            <a:chExt cx="12302647" cy="513568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03FA867-CFAC-538F-452F-92A35B376885}"/>
                </a:ext>
              </a:extLst>
            </p:cNvPr>
            <p:cNvGrpSpPr/>
            <p:nvPr/>
          </p:nvGrpSpPr>
          <p:grpSpPr>
            <a:xfrm>
              <a:off x="-87683" y="-12526"/>
              <a:ext cx="12302647" cy="513567"/>
              <a:chOff x="-87683" y="-12526"/>
              <a:chExt cx="12302647" cy="513567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036058A7-169B-ED52-1C8E-F3D0BC79DC41}"/>
                  </a:ext>
                </a:extLst>
              </p:cNvPr>
              <p:cNvSpPr/>
              <p:nvPr/>
            </p:nvSpPr>
            <p:spPr>
              <a:xfrm>
                <a:off x="1480158" y="-12526"/>
                <a:ext cx="9356943" cy="513567"/>
              </a:xfrm>
              <a:prstGeom prst="rect">
                <a:avLst/>
              </a:prstGeom>
              <a:solidFill>
                <a:srgbClr val="0070C0">
                  <a:alpha val="8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 sz="3200" dirty="0">
                  <a:latin typeface="Corsiva Hebrew" pitchFamily="2" charset="-79"/>
                  <a:cs typeface="Corsiva Hebrew" pitchFamily="2" charset="-79"/>
                </a:endParaRPr>
              </a:p>
            </p:txBody>
          </p:sp>
          <p:sp>
            <p:nvSpPr>
              <p:cNvPr id="22" name="Right Triangle 4">
                <a:extLst>
                  <a:ext uri="{FF2B5EF4-FFF2-40B4-BE49-F238E27FC236}">
                    <a16:creationId xmlns:a16="http://schemas.microsoft.com/office/drawing/2014/main" id="{5EE8EA6A-4DFC-89F8-A1F2-C78FF5867909}"/>
                  </a:ext>
                </a:extLst>
              </p:cNvPr>
              <p:cNvSpPr/>
              <p:nvPr/>
            </p:nvSpPr>
            <p:spPr>
              <a:xfrm>
                <a:off x="10837101" y="-12526"/>
                <a:ext cx="1377863" cy="513567"/>
              </a:xfrm>
              <a:custGeom>
                <a:avLst/>
                <a:gdLst>
                  <a:gd name="connsiteX0" fmla="*/ 0 w 1139868"/>
                  <a:gd name="connsiteY0" fmla="*/ 388307 h 388307"/>
                  <a:gd name="connsiteX1" fmla="*/ 0 w 1139868"/>
                  <a:gd name="connsiteY1" fmla="*/ 0 h 388307"/>
                  <a:gd name="connsiteX2" fmla="*/ 1139868 w 1139868"/>
                  <a:gd name="connsiteY2" fmla="*/ 388307 h 388307"/>
                  <a:gd name="connsiteX3" fmla="*/ 0 w 1139868"/>
                  <a:gd name="connsiteY3" fmla="*/ 388307 h 388307"/>
                  <a:gd name="connsiteX0" fmla="*/ 0 w 1352811"/>
                  <a:gd name="connsiteY0" fmla="*/ 438411 h 438411"/>
                  <a:gd name="connsiteX1" fmla="*/ 0 w 1352811"/>
                  <a:gd name="connsiteY1" fmla="*/ 50104 h 438411"/>
                  <a:gd name="connsiteX2" fmla="*/ 1352811 w 1352811"/>
                  <a:gd name="connsiteY2" fmla="*/ 0 h 438411"/>
                  <a:gd name="connsiteX3" fmla="*/ 0 w 1352811"/>
                  <a:gd name="connsiteY3" fmla="*/ 438411 h 438411"/>
                  <a:gd name="connsiteX0" fmla="*/ 25052 w 1377863"/>
                  <a:gd name="connsiteY0" fmla="*/ 450937 h 450937"/>
                  <a:gd name="connsiteX1" fmla="*/ 0 w 1377863"/>
                  <a:gd name="connsiteY1" fmla="*/ 0 h 450937"/>
                  <a:gd name="connsiteX2" fmla="*/ 1377863 w 1377863"/>
                  <a:gd name="connsiteY2" fmla="*/ 12526 h 450937"/>
                  <a:gd name="connsiteX3" fmla="*/ 25052 w 1377863"/>
                  <a:gd name="connsiteY3" fmla="*/ 450937 h 450937"/>
                  <a:gd name="connsiteX0" fmla="*/ 0 w 1377863"/>
                  <a:gd name="connsiteY0" fmla="*/ 513567 h 513567"/>
                  <a:gd name="connsiteX1" fmla="*/ 0 w 1377863"/>
                  <a:gd name="connsiteY1" fmla="*/ 0 h 513567"/>
                  <a:gd name="connsiteX2" fmla="*/ 1377863 w 1377863"/>
                  <a:gd name="connsiteY2" fmla="*/ 12526 h 513567"/>
                  <a:gd name="connsiteX3" fmla="*/ 0 w 1377863"/>
                  <a:gd name="connsiteY3" fmla="*/ 513567 h 5135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77863" h="513567">
                    <a:moveTo>
                      <a:pt x="0" y="513567"/>
                    </a:moveTo>
                    <a:lnTo>
                      <a:pt x="0" y="0"/>
                    </a:lnTo>
                    <a:lnTo>
                      <a:pt x="1377863" y="12526"/>
                    </a:lnTo>
                    <a:lnTo>
                      <a:pt x="0" y="513567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/>
              </a:p>
            </p:txBody>
          </p:sp>
          <p:sp>
            <p:nvSpPr>
              <p:cNvPr id="23" name="Right Triangle 4">
                <a:extLst>
                  <a:ext uri="{FF2B5EF4-FFF2-40B4-BE49-F238E27FC236}">
                    <a16:creationId xmlns:a16="http://schemas.microsoft.com/office/drawing/2014/main" id="{D404C67B-B7A7-151E-0357-C920CAD9F864}"/>
                  </a:ext>
                </a:extLst>
              </p:cNvPr>
              <p:cNvSpPr/>
              <p:nvPr/>
            </p:nvSpPr>
            <p:spPr>
              <a:xfrm flipH="1">
                <a:off x="-87683" y="-12526"/>
                <a:ext cx="1567841" cy="513567"/>
              </a:xfrm>
              <a:custGeom>
                <a:avLst/>
                <a:gdLst>
                  <a:gd name="connsiteX0" fmla="*/ 0 w 1139868"/>
                  <a:gd name="connsiteY0" fmla="*/ 388307 h 388307"/>
                  <a:gd name="connsiteX1" fmla="*/ 0 w 1139868"/>
                  <a:gd name="connsiteY1" fmla="*/ 0 h 388307"/>
                  <a:gd name="connsiteX2" fmla="*/ 1139868 w 1139868"/>
                  <a:gd name="connsiteY2" fmla="*/ 388307 h 388307"/>
                  <a:gd name="connsiteX3" fmla="*/ 0 w 1139868"/>
                  <a:gd name="connsiteY3" fmla="*/ 388307 h 388307"/>
                  <a:gd name="connsiteX0" fmla="*/ 0 w 1352811"/>
                  <a:gd name="connsiteY0" fmla="*/ 438411 h 438411"/>
                  <a:gd name="connsiteX1" fmla="*/ 0 w 1352811"/>
                  <a:gd name="connsiteY1" fmla="*/ 50104 h 438411"/>
                  <a:gd name="connsiteX2" fmla="*/ 1352811 w 1352811"/>
                  <a:gd name="connsiteY2" fmla="*/ 0 h 438411"/>
                  <a:gd name="connsiteX3" fmla="*/ 0 w 1352811"/>
                  <a:gd name="connsiteY3" fmla="*/ 438411 h 438411"/>
                  <a:gd name="connsiteX0" fmla="*/ 25052 w 1377863"/>
                  <a:gd name="connsiteY0" fmla="*/ 450937 h 450937"/>
                  <a:gd name="connsiteX1" fmla="*/ 0 w 1377863"/>
                  <a:gd name="connsiteY1" fmla="*/ 0 h 450937"/>
                  <a:gd name="connsiteX2" fmla="*/ 1377863 w 1377863"/>
                  <a:gd name="connsiteY2" fmla="*/ 12526 h 450937"/>
                  <a:gd name="connsiteX3" fmla="*/ 25052 w 1377863"/>
                  <a:gd name="connsiteY3" fmla="*/ 450937 h 450937"/>
                  <a:gd name="connsiteX0" fmla="*/ 0 w 1377863"/>
                  <a:gd name="connsiteY0" fmla="*/ 513567 h 513567"/>
                  <a:gd name="connsiteX1" fmla="*/ 0 w 1377863"/>
                  <a:gd name="connsiteY1" fmla="*/ 0 h 513567"/>
                  <a:gd name="connsiteX2" fmla="*/ 1377863 w 1377863"/>
                  <a:gd name="connsiteY2" fmla="*/ 12526 h 513567"/>
                  <a:gd name="connsiteX3" fmla="*/ 0 w 1377863"/>
                  <a:gd name="connsiteY3" fmla="*/ 513567 h 5135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77863" h="513567">
                    <a:moveTo>
                      <a:pt x="0" y="513567"/>
                    </a:moveTo>
                    <a:lnTo>
                      <a:pt x="0" y="0"/>
                    </a:lnTo>
                    <a:lnTo>
                      <a:pt x="1377863" y="12526"/>
                    </a:lnTo>
                    <a:lnTo>
                      <a:pt x="0" y="513567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/>
              </a:p>
            </p:txBody>
          </p:sp>
        </p:grp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7B8D334B-3E92-150D-8C86-F8D9CB11D7F8}"/>
                </a:ext>
              </a:extLst>
            </p:cNvPr>
            <p:cNvSpPr/>
            <p:nvPr/>
          </p:nvSpPr>
          <p:spPr>
            <a:xfrm>
              <a:off x="1480159" y="-12526"/>
              <a:ext cx="574110" cy="51356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N" b="1" dirty="0">
                  <a:solidFill>
                    <a:schemeClr val="tx1"/>
                  </a:solidFill>
                  <a:latin typeface="Imprint MT Shadow" pitchFamily="82" charset="77"/>
                </a:rPr>
                <a:t>04</a:t>
              </a:r>
              <a:endParaRPr lang="en-CN" sz="2400" b="1" dirty="0">
                <a:solidFill>
                  <a:schemeClr val="tx1"/>
                </a:solidFill>
                <a:latin typeface="Imprint MT Shadow" pitchFamily="82" charset="77"/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0EB51C93-ECC6-C4C5-CF96-66D9558B84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180" y="1918343"/>
            <a:ext cx="7200900" cy="219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1720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21000">
              <a:schemeClr val="accent2">
                <a:lumMod val="40000"/>
                <a:lumOff val="60000"/>
                <a:alpha val="24397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21594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7D907AE-437F-D3D0-C59D-92CEC6EF95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E8061BE-C2A5-799A-2CEF-61C4476225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A48B80B-B0AB-FC8B-5FA3-9B84CD7A4F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A989657-A6B0-1E86-0889-8BDB55A34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B891C78-568A-7C62-8B83-94CA53CD34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6">
            <a:extLst>
              <a:ext uri="{FF2B5EF4-FFF2-40B4-BE49-F238E27FC236}">
                <a16:creationId xmlns:a16="http://schemas.microsoft.com/office/drawing/2014/main" id="{EECF6D75-6240-33CE-75BF-2665170F43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8D96A532-16BC-2622-F38E-ED4326779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6FB5B9C2-710C-F812-7795-4CBC4EE27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088C67F-3134-EDE3-F6AE-EBB18E00F3F9}"/>
              </a:ext>
            </a:extLst>
          </p:cNvPr>
          <p:cNvGrpSpPr/>
          <p:nvPr/>
        </p:nvGrpSpPr>
        <p:grpSpPr>
          <a:xfrm>
            <a:off x="-11483" y="0"/>
            <a:ext cx="12214965" cy="513568"/>
            <a:chOff x="-87683" y="-12526"/>
            <a:chExt cx="12302647" cy="513568"/>
          </a:xfrm>
          <a:gradFill>
            <a:gsLst>
              <a:gs pos="10000">
                <a:schemeClr val="accent2">
                  <a:lumMod val="40000"/>
                  <a:lumOff val="60000"/>
                  <a:alpha val="24397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21594000" scaled="0"/>
          </a:gradFill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1D1B0C60-CA2B-B722-9EA6-2ACD1413BBD3}"/>
                </a:ext>
              </a:extLst>
            </p:cNvPr>
            <p:cNvGrpSpPr/>
            <p:nvPr/>
          </p:nvGrpSpPr>
          <p:grpSpPr>
            <a:xfrm>
              <a:off x="-87683" y="-12526"/>
              <a:ext cx="12302647" cy="513567"/>
              <a:chOff x="-87683" y="-12526"/>
              <a:chExt cx="12302647" cy="513567"/>
            </a:xfrm>
            <a:grpFill/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6DE08261-2F01-0A24-F0B9-ABB3F3A98D0B}"/>
                  </a:ext>
                </a:extLst>
              </p:cNvPr>
              <p:cNvSpPr/>
              <p:nvPr/>
            </p:nvSpPr>
            <p:spPr>
              <a:xfrm>
                <a:off x="1480158" y="-12526"/>
                <a:ext cx="9356943" cy="51356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N" sz="3200" dirty="0">
                    <a:latin typeface="Corsiva Hebrew" pitchFamily="2" charset="-79"/>
                    <a:cs typeface="Corsiva Hebrew" pitchFamily="2" charset="-79"/>
                  </a:rPr>
                  <a:t>Conclusion</a:t>
                </a:r>
              </a:p>
            </p:txBody>
          </p:sp>
          <p:sp>
            <p:nvSpPr>
              <p:cNvPr id="22" name="Right Triangle 4">
                <a:extLst>
                  <a:ext uri="{FF2B5EF4-FFF2-40B4-BE49-F238E27FC236}">
                    <a16:creationId xmlns:a16="http://schemas.microsoft.com/office/drawing/2014/main" id="{85F056A8-68FB-CF2E-E340-7345561DBAA0}"/>
                  </a:ext>
                </a:extLst>
              </p:cNvPr>
              <p:cNvSpPr/>
              <p:nvPr/>
            </p:nvSpPr>
            <p:spPr>
              <a:xfrm>
                <a:off x="10837101" y="-12526"/>
                <a:ext cx="1377863" cy="513567"/>
              </a:xfrm>
              <a:custGeom>
                <a:avLst/>
                <a:gdLst>
                  <a:gd name="connsiteX0" fmla="*/ 0 w 1139868"/>
                  <a:gd name="connsiteY0" fmla="*/ 388307 h 388307"/>
                  <a:gd name="connsiteX1" fmla="*/ 0 w 1139868"/>
                  <a:gd name="connsiteY1" fmla="*/ 0 h 388307"/>
                  <a:gd name="connsiteX2" fmla="*/ 1139868 w 1139868"/>
                  <a:gd name="connsiteY2" fmla="*/ 388307 h 388307"/>
                  <a:gd name="connsiteX3" fmla="*/ 0 w 1139868"/>
                  <a:gd name="connsiteY3" fmla="*/ 388307 h 388307"/>
                  <a:gd name="connsiteX0" fmla="*/ 0 w 1352811"/>
                  <a:gd name="connsiteY0" fmla="*/ 438411 h 438411"/>
                  <a:gd name="connsiteX1" fmla="*/ 0 w 1352811"/>
                  <a:gd name="connsiteY1" fmla="*/ 50104 h 438411"/>
                  <a:gd name="connsiteX2" fmla="*/ 1352811 w 1352811"/>
                  <a:gd name="connsiteY2" fmla="*/ 0 h 438411"/>
                  <a:gd name="connsiteX3" fmla="*/ 0 w 1352811"/>
                  <a:gd name="connsiteY3" fmla="*/ 438411 h 438411"/>
                  <a:gd name="connsiteX0" fmla="*/ 25052 w 1377863"/>
                  <a:gd name="connsiteY0" fmla="*/ 450937 h 450937"/>
                  <a:gd name="connsiteX1" fmla="*/ 0 w 1377863"/>
                  <a:gd name="connsiteY1" fmla="*/ 0 h 450937"/>
                  <a:gd name="connsiteX2" fmla="*/ 1377863 w 1377863"/>
                  <a:gd name="connsiteY2" fmla="*/ 12526 h 450937"/>
                  <a:gd name="connsiteX3" fmla="*/ 25052 w 1377863"/>
                  <a:gd name="connsiteY3" fmla="*/ 450937 h 450937"/>
                  <a:gd name="connsiteX0" fmla="*/ 0 w 1377863"/>
                  <a:gd name="connsiteY0" fmla="*/ 513567 h 513567"/>
                  <a:gd name="connsiteX1" fmla="*/ 0 w 1377863"/>
                  <a:gd name="connsiteY1" fmla="*/ 0 h 513567"/>
                  <a:gd name="connsiteX2" fmla="*/ 1377863 w 1377863"/>
                  <a:gd name="connsiteY2" fmla="*/ 12526 h 513567"/>
                  <a:gd name="connsiteX3" fmla="*/ 0 w 1377863"/>
                  <a:gd name="connsiteY3" fmla="*/ 513567 h 5135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77863" h="513567">
                    <a:moveTo>
                      <a:pt x="0" y="513567"/>
                    </a:moveTo>
                    <a:lnTo>
                      <a:pt x="0" y="0"/>
                    </a:lnTo>
                    <a:lnTo>
                      <a:pt x="1377863" y="12526"/>
                    </a:lnTo>
                    <a:lnTo>
                      <a:pt x="0" y="513567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/>
              </a:p>
            </p:txBody>
          </p:sp>
          <p:sp>
            <p:nvSpPr>
              <p:cNvPr id="23" name="Right Triangle 4">
                <a:extLst>
                  <a:ext uri="{FF2B5EF4-FFF2-40B4-BE49-F238E27FC236}">
                    <a16:creationId xmlns:a16="http://schemas.microsoft.com/office/drawing/2014/main" id="{D306A35E-4528-9FCB-F7CD-6D79DB2A1687}"/>
                  </a:ext>
                </a:extLst>
              </p:cNvPr>
              <p:cNvSpPr/>
              <p:nvPr/>
            </p:nvSpPr>
            <p:spPr>
              <a:xfrm flipH="1">
                <a:off x="-87683" y="-12526"/>
                <a:ext cx="1567841" cy="513567"/>
              </a:xfrm>
              <a:custGeom>
                <a:avLst/>
                <a:gdLst>
                  <a:gd name="connsiteX0" fmla="*/ 0 w 1139868"/>
                  <a:gd name="connsiteY0" fmla="*/ 388307 h 388307"/>
                  <a:gd name="connsiteX1" fmla="*/ 0 w 1139868"/>
                  <a:gd name="connsiteY1" fmla="*/ 0 h 388307"/>
                  <a:gd name="connsiteX2" fmla="*/ 1139868 w 1139868"/>
                  <a:gd name="connsiteY2" fmla="*/ 388307 h 388307"/>
                  <a:gd name="connsiteX3" fmla="*/ 0 w 1139868"/>
                  <a:gd name="connsiteY3" fmla="*/ 388307 h 388307"/>
                  <a:gd name="connsiteX0" fmla="*/ 0 w 1352811"/>
                  <a:gd name="connsiteY0" fmla="*/ 438411 h 438411"/>
                  <a:gd name="connsiteX1" fmla="*/ 0 w 1352811"/>
                  <a:gd name="connsiteY1" fmla="*/ 50104 h 438411"/>
                  <a:gd name="connsiteX2" fmla="*/ 1352811 w 1352811"/>
                  <a:gd name="connsiteY2" fmla="*/ 0 h 438411"/>
                  <a:gd name="connsiteX3" fmla="*/ 0 w 1352811"/>
                  <a:gd name="connsiteY3" fmla="*/ 438411 h 438411"/>
                  <a:gd name="connsiteX0" fmla="*/ 25052 w 1377863"/>
                  <a:gd name="connsiteY0" fmla="*/ 450937 h 450937"/>
                  <a:gd name="connsiteX1" fmla="*/ 0 w 1377863"/>
                  <a:gd name="connsiteY1" fmla="*/ 0 h 450937"/>
                  <a:gd name="connsiteX2" fmla="*/ 1377863 w 1377863"/>
                  <a:gd name="connsiteY2" fmla="*/ 12526 h 450937"/>
                  <a:gd name="connsiteX3" fmla="*/ 25052 w 1377863"/>
                  <a:gd name="connsiteY3" fmla="*/ 450937 h 450937"/>
                  <a:gd name="connsiteX0" fmla="*/ 0 w 1377863"/>
                  <a:gd name="connsiteY0" fmla="*/ 513567 h 513567"/>
                  <a:gd name="connsiteX1" fmla="*/ 0 w 1377863"/>
                  <a:gd name="connsiteY1" fmla="*/ 0 h 513567"/>
                  <a:gd name="connsiteX2" fmla="*/ 1377863 w 1377863"/>
                  <a:gd name="connsiteY2" fmla="*/ 12526 h 513567"/>
                  <a:gd name="connsiteX3" fmla="*/ 0 w 1377863"/>
                  <a:gd name="connsiteY3" fmla="*/ 513567 h 5135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77863" h="513567">
                    <a:moveTo>
                      <a:pt x="0" y="513567"/>
                    </a:moveTo>
                    <a:lnTo>
                      <a:pt x="0" y="0"/>
                    </a:lnTo>
                    <a:lnTo>
                      <a:pt x="1377863" y="12526"/>
                    </a:lnTo>
                    <a:lnTo>
                      <a:pt x="0" y="513567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/>
              </a:p>
            </p:txBody>
          </p:sp>
        </p:grp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0BF586D5-2412-75BA-772D-DDBA16C91232}"/>
                </a:ext>
              </a:extLst>
            </p:cNvPr>
            <p:cNvSpPr/>
            <p:nvPr/>
          </p:nvSpPr>
          <p:spPr>
            <a:xfrm>
              <a:off x="1480159" y="-12526"/>
              <a:ext cx="574110" cy="513568"/>
            </a:xfrm>
            <a:prstGeom prst="ellipse">
              <a:avLst/>
            </a:prstGeom>
            <a:grp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 sz="2400" b="1" dirty="0">
                <a:solidFill>
                  <a:schemeClr val="tx1"/>
                </a:solidFill>
                <a:latin typeface="Imprint MT Shadow" pitchFamily="82" charset="7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52A6E7A-14C9-7861-AEF3-27B96A04B82D}"/>
              </a:ext>
            </a:extLst>
          </p:cNvPr>
          <p:cNvSpPr txBox="1"/>
          <p:nvPr/>
        </p:nvSpPr>
        <p:spPr>
          <a:xfrm>
            <a:off x="757980" y="1736211"/>
            <a:ext cx="105419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en-US" sz="2400" dirty="0">
                <a:latin typeface="Imprint MT Shadow" pitchFamily="82" charset="77"/>
              </a:rPr>
              <a:t>Proposed a cell-free massive MIMO-ISAC framework that aims to detect unauthorized drones. </a:t>
            </a:r>
            <a:endParaRPr lang="en-CN" sz="2400" dirty="0">
              <a:latin typeface="Imprint MT Shadow" pitchFamily="82" charset="7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4DCACC-BFA7-EC06-DCE1-7B129F814874}"/>
              </a:ext>
            </a:extLst>
          </p:cNvPr>
          <p:cNvSpPr txBox="1"/>
          <p:nvPr/>
        </p:nvSpPr>
        <p:spPr>
          <a:xfrm>
            <a:off x="757981" y="2735588"/>
            <a:ext cx="1065435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en-US" sz="2400" dirty="0">
                <a:latin typeface="Imprint MT Shadow" pitchFamily="82" charset="77"/>
              </a:rPr>
              <a:t>The proposed framework jointly optimizes the power coefficients of communication and sensing signals, and the sensing blocklength to balance between two main goals:</a:t>
            </a:r>
          </a:p>
          <a:p>
            <a:pPr marL="1771650" lvl="3" indent="-400050">
              <a:buFont typeface="+mj-lt"/>
              <a:buAutoNum type="romanLcPeriod"/>
            </a:pPr>
            <a:r>
              <a:rPr lang="en-US" sz="2400" dirty="0">
                <a:latin typeface="Imprint MT Shadow" pitchFamily="82" charset="77"/>
              </a:rPr>
              <a:t>Precision </a:t>
            </a:r>
          </a:p>
          <a:p>
            <a:pPr marL="1771650" lvl="3" indent="-400050">
              <a:buFont typeface="+mj-lt"/>
              <a:buAutoNum type="romanLcPeriod"/>
            </a:pPr>
            <a:r>
              <a:rPr lang="en-US" sz="2400" dirty="0">
                <a:latin typeface="Imprint MT Shadow" pitchFamily="82" charset="77"/>
              </a:rPr>
              <a:t>Timeliness</a:t>
            </a:r>
          </a:p>
          <a:p>
            <a:pPr lvl="1"/>
            <a:r>
              <a:rPr lang="en-US" sz="2400" dirty="0">
                <a:latin typeface="Imprint MT Shadow" pitchFamily="82" charset="77"/>
              </a:rPr>
              <a:t> while guaranteeing communication requirements.</a:t>
            </a:r>
            <a:endParaRPr lang="en-CN" sz="2400" dirty="0">
              <a:latin typeface="Imprint MT Shadow" pitchFamily="82" charset="7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121708-C0F5-EA03-51E2-83221D4BE81E}"/>
              </a:ext>
            </a:extLst>
          </p:cNvPr>
          <p:cNvSpPr txBox="1"/>
          <p:nvPr/>
        </p:nvSpPr>
        <p:spPr>
          <a:xfrm>
            <a:off x="736291" y="5208215"/>
            <a:ext cx="105636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en-US" sz="2400" dirty="0">
                <a:latin typeface="Imprint MT Shadow" pitchFamily="82" charset="77"/>
              </a:rPr>
              <a:t>The results demonstrate that the proposed adaptive weight selection algorithm results in 45% reduction in age of sensing, while maintaining over 98% sensing coverage, demonstrating the efficient utilization of the resources.</a:t>
            </a:r>
            <a:endParaRPr lang="en-CN" sz="2400" dirty="0">
              <a:latin typeface="Imprint MT Shadow" pitchFamily="8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5345450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1CAD9640-BCF6-9DC4-ED27-E19A9B20BDA6}"/>
              </a:ext>
            </a:extLst>
          </p:cNvPr>
          <p:cNvGrpSpPr/>
          <p:nvPr/>
        </p:nvGrpSpPr>
        <p:grpSpPr>
          <a:xfrm>
            <a:off x="-11482" y="-12526"/>
            <a:ext cx="12214964" cy="513568"/>
            <a:chOff x="-87683" y="-12526"/>
            <a:chExt cx="12302647" cy="51356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2C61A312-7D90-4A29-B01D-BB1B784B1350}"/>
                </a:ext>
              </a:extLst>
            </p:cNvPr>
            <p:cNvGrpSpPr/>
            <p:nvPr/>
          </p:nvGrpSpPr>
          <p:grpSpPr>
            <a:xfrm>
              <a:off x="-87683" y="-12526"/>
              <a:ext cx="12302647" cy="513567"/>
              <a:chOff x="-87683" y="-12526"/>
              <a:chExt cx="12302647" cy="513567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BA9062A-6092-7C06-DAEF-0D6A7187B86F}"/>
                  </a:ext>
                </a:extLst>
              </p:cNvPr>
              <p:cNvSpPr/>
              <p:nvPr/>
            </p:nvSpPr>
            <p:spPr>
              <a:xfrm>
                <a:off x="1480158" y="-12526"/>
                <a:ext cx="9356943" cy="513567"/>
              </a:xfrm>
              <a:prstGeom prst="rect">
                <a:avLst/>
              </a:prstGeom>
              <a:solidFill>
                <a:srgbClr val="156082">
                  <a:alpha val="8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>
                    <a:latin typeface="Corsiva Hebrew" pitchFamily="2" charset="-79"/>
                    <a:cs typeface="Corsiva Hebrew" pitchFamily="2" charset="-79"/>
                  </a:rPr>
                  <a:t>ISAC in Cell-Free Massive MIMO</a:t>
                </a:r>
                <a:endParaRPr lang="en-CN" sz="3200" dirty="0">
                  <a:latin typeface="Corsiva Hebrew" pitchFamily="2" charset="-79"/>
                  <a:cs typeface="Corsiva Hebrew" pitchFamily="2" charset="-79"/>
                </a:endParaRPr>
              </a:p>
            </p:txBody>
          </p:sp>
          <p:sp>
            <p:nvSpPr>
              <p:cNvPr id="8" name="Right Triangle 4">
                <a:extLst>
                  <a:ext uri="{FF2B5EF4-FFF2-40B4-BE49-F238E27FC236}">
                    <a16:creationId xmlns:a16="http://schemas.microsoft.com/office/drawing/2014/main" id="{33A6652C-65E1-2A84-2D75-FD2CD7BF56DC}"/>
                  </a:ext>
                </a:extLst>
              </p:cNvPr>
              <p:cNvSpPr/>
              <p:nvPr/>
            </p:nvSpPr>
            <p:spPr>
              <a:xfrm>
                <a:off x="10837101" y="-12526"/>
                <a:ext cx="1377863" cy="513567"/>
              </a:xfrm>
              <a:custGeom>
                <a:avLst/>
                <a:gdLst>
                  <a:gd name="connsiteX0" fmla="*/ 0 w 1139868"/>
                  <a:gd name="connsiteY0" fmla="*/ 388307 h 388307"/>
                  <a:gd name="connsiteX1" fmla="*/ 0 w 1139868"/>
                  <a:gd name="connsiteY1" fmla="*/ 0 h 388307"/>
                  <a:gd name="connsiteX2" fmla="*/ 1139868 w 1139868"/>
                  <a:gd name="connsiteY2" fmla="*/ 388307 h 388307"/>
                  <a:gd name="connsiteX3" fmla="*/ 0 w 1139868"/>
                  <a:gd name="connsiteY3" fmla="*/ 388307 h 388307"/>
                  <a:gd name="connsiteX0" fmla="*/ 0 w 1352811"/>
                  <a:gd name="connsiteY0" fmla="*/ 438411 h 438411"/>
                  <a:gd name="connsiteX1" fmla="*/ 0 w 1352811"/>
                  <a:gd name="connsiteY1" fmla="*/ 50104 h 438411"/>
                  <a:gd name="connsiteX2" fmla="*/ 1352811 w 1352811"/>
                  <a:gd name="connsiteY2" fmla="*/ 0 h 438411"/>
                  <a:gd name="connsiteX3" fmla="*/ 0 w 1352811"/>
                  <a:gd name="connsiteY3" fmla="*/ 438411 h 438411"/>
                  <a:gd name="connsiteX0" fmla="*/ 25052 w 1377863"/>
                  <a:gd name="connsiteY0" fmla="*/ 450937 h 450937"/>
                  <a:gd name="connsiteX1" fmla="*/ 0 w 1377863"/>
                  <a:gd name="connsiteY1" fmla="*/ 0 h 450937"/>
                  <a:gd name="connsiteX2" fmla="*/ 1377863 w 1377863"/>
                  <a:gd name="connsiteY2" fmla="*/ 12526 h 450937"/>
                  <a:gd name="connsiteX3" fmla="*/ 25052 w 1377863"/>
                  <a:gd name="connsiteY3" fmla="*/ 450937 h 450937"/>
                  <a:gd name="connsiteX0" fmla="*/ 0 w 1377863"/>
                  <a:gd name="connsiteY0" fmla="*/ 513567 h 513567"/>
                  <a:gd name="connsiteX1" fmla="*/ 0 w 1377863"/>
                  <a:gd name="connsiteY1" fmla="*/ 0 h 513567"/>
                  <a:gd name="connsiteX2" fmla="*/ 1377863 w 1377863"/>
                  <a:gd name="connsiteY2" fmla="*/ 12526 h 513567"/>
                  <a:gd name="connsiteX3" fmla="*/ 0 w 1377863"/>
                  <a:gd name="connsiteY3" fmla="*/ 513567 h 5135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77863" h="513567">
                    <a:moveTo>
                      <a:pt x="0" y="513567"/>
                    </a:moveTo>
                    <a:lnTo>
                      <a:pt x="0" y="0"/>
                    </a:lnTo>
                    <a:lnTo>
                      <a:pt x="1377863" y="12526"/>
                    </a:lnTo>
                    <a:lnTo>
                      <a:pt x="0" y="513567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/>
              </a:p>
            </p:txBody>
          </p:sp>
          <p:sp>
            <p:nvSpPr>
              <p:cNvPr id="9" name="Right Triangle 4">
                <a:extLst>
                  <a:ext uri="{FF2B5EF4-FFF2-40B4-BE49-F238E27FC236}">
                    <a16:creationId xmlns:a16="http://schemas.microsoft.com/office/drawing/2014/main" id="{762AC805-11B4-4FCE-0EAE-9B77044F89C9}"/>
                  </a:ext>
                </a:extLst>
              </p:cNvPr>
              <p:cNvSpPr/>
              <p:nvPr/>
            </p:nvSpPr>
            <p:spPr>
              <a:xfrm flipH="1">
                <a:off x="-87683" y="-12526"/>
                <a:ext cx="1567841" cy="513567"/>
              </a:xfrm>
              <a:custGeom>
                <a:avLst/>
                <a:gdLst>
                  <a:gd name="connsiteX0" fmla="*/ 0 w 1139868"/>
                  <a:gd name="connsiteY0" fmla="*/ 388307 h 388307"/>
                  <a:gd name="connsiteX1" fmla="*/ 0 w 1139868"/>
                  <a:gd name="connsiteY1" fmla="*/ 0 h 388307"/>
                  <a:gd name="connsiteX2" fmla="*/ 1139868 w 1139868"/>
                  <a:gd name="connsiteY2" fmla="*/ 388307 h 388307"/>
                  <a:gd name="connsiteX3" fmla="*/ 0 w 1139868"/>
                  <a:gd name="connsiteY3" fmla="*/ 388307 h 388307"/>
                  <a:gd name="connsiteX0" fmla="*/ 0 w 1352811"/>
                  <a:gd name="connsiteY0" fmla="*/ 438411 h 438411"/>
                  <a:gd name="connsiteX1" fmla="*/ 0 w 1352811"/>
                  <a:gd name="connsiteY1" fmla="*/ 50104 h 438411"/>
                  <a:gd name="connsiteX2" fmla="*/ 1352811 w 1352811"/>
                  <a:gd name="connsiteY2" fmla="*/ 0 h 438411"/>
                  <a:gd name="connsiteX3" fmla="*/ 0 w 1352811"/>
                  <a:gd name="connsiteY3" fmla="*/ 438411 h 438411"/>
                  <a:gd name="connsiteX0" fmla="*/ 25052 w 1377863"/>
                  <a:gd name="connsiteY0" fmla="*/ 450937 h 450937"/>
                  <a:gd name="connsiteX1" fmla="*/ 0 w 1377863"/>
                  <a:gd name="connsiteY1" fmla="*/ 0 h 450937"/>
                  <a:gd name="connsiteX2" fmla="*/ 1377863 w 1377863"/>
                  <a:gd name="connsiteY2" fmla="*/ 12526 h 450937"/>
                  <a:gd name="connsiteX3" fmla="*/ 25052 w 1377863"/>
                  <a:gd name="connsiteY3" fmla="*/ 450937 h 450937"/>
                  <a:gd name="connsiteX0" fmla="*/ 0 w 1377863"/>
                  <a:gd name="connsiteY0" fmla="*/ 513567 h 513567"/>
                  <a:gd name="connsiteX1" fmla="*/ 0 w 1377863"/>
                  <a:gd name="connsiteY1" fmla="*/ 0 h 513567"/>
                  <a:gd name="connsiteX2" fmla="*/ 1377863 w 1377863"/>
                  <a:gd name="connsiteY2" fmla="*/ 12526 h 513567"/>
                  <a:gd name="connsiteX3" fmla="*/ 0 w 1377863"/>
                  <a:gd name="connsiteY3" fmla="*/ 513567 h 5135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77863" h="513567">
                    <a:moveTo>
                      <a:pt x="0" y="513567"/>
                    </a:moveTo>
                    <a:lnTo>
                      <a:pt x="0" y="0"/>
                    </a:lnTo>
                    <a:lnTo>
                      <a:pt x="1377863" y="12526"/>
                    </a:lnTo>
                    <a:lnTo>
                      <a:pt x="0" y="513567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/>
              </a:p>
            </p:txBody>
          </p:sp>
        </p:grp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4EAA0D8D-FD21-4F50-49A6-385D75CC3057}"/>
                </a:ext>
              </a:extLst>
            </p:cNvPr>
            <p:cNvSpPr/>
            <p:nvPr/>
          </p:nvSpPr>
          <p:spPr>
            <a:xfrm>
              <a:off x="1480159" y="-12526"/>
              <a:ext cx="574110" cy="51356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N" b="1" dirty="0">
                  <a:solidFill>
                    <a:schemeClr val="tx1"/>
                  </a:solidFill>
                  <a:latin typeface="Imprint MT Shadow" pitchFamily="82" charset="77"/>
                </a:rPr>
                <a:t>05</a:t>
              </a:r>
              <a:endParaRPr lang="en-CN" sz="2400" b="1" dirty="0">
                <a:solidFill>
                  <a:schemeClr val="tx1"/>
                </a:solidFill>
                <a:latin typeface="Imprint MT Shadow" pitchFamily="82" charset="7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904199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图片 4">
            <a:extLst>
              <a:ext uri="{FF2B5EF4-FFF2-40B4-BE49-F238E27FC236}">
                <a16:creationId xmlns:a16="http://schemas.microsoft.com/office/drawing/2014/main" id="{E2D0D58E-712D-F76C-A96C-04B1C35C200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90" r="-1421"/>
          <a:stretch/>
        </p:blipFill>
        <p:spPr>
          <a:xfrm>
            <a:off x="-10440" y="250520"/>
            <a:ext cx="12192000" cy="6858000"/>
          </a:xfrm>
          <a:prstGeom prst="rect">
            <a:avLst/>
          </a:prstGeom>
        </p:spPr>
      </p:pic>
      <p:grpSp>
        <p:nvGrpSpPr>
          <p:cNvPr id="79" name="Group 78">
            <a:extLst>
              <a:ext uri="{FF2B5EF4-FFF2-40B4-BE49-F238E27FC236}">
                <a16:creationId xmlns:a16="http://schemas.microsoft.com/office/drawing/2014/main" id="{038A8714-D92D-AC10-D0B5-C3DA236C3A6A}"/>
              </a:ext>
            </a:extLst>
          </p:cNvPr>
          <p:cNvGrpSpPr/>
          <p:nvPr/>
        </p:nvGrpSpPr>
        <p:grpSpPr>
          <a:xfrm>
            <a:off x="3446532" y="5208309"/>
            <a:ext cx="1504464" cy="113146"/>
            <a:chOff x="3446532" y="5208309"/>
            <a:chExt cx="1504464" cy="113146"/>
          </a:xfrm>
        </p:grpSpPr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BA9A9E8F-B3C6-39F5-6062-ADB77A0DB15D}"/>
                </a:ext>
              </a:extLst>
            </p:cNvPr>
            <p:cNvCxnSpPr>
              <a:cxnSpLocks/>
              <a:stCxn id="20" idx="5"/>
            </p:cNvCxnSpPr>
            <p:nvPr/>
          </p:nvCxnSpPr>
          <p:spPr>
            <a:xfrm>
              <a:off x="3446532" y="5241415"/>
              <a:ext cx="75433" cy="80040"/>
            </a:xfrm>
            <a:prstGeom prst="line">
              <a:avLst/>
            </a:prstGeom>
            <a:ln w="19050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D9A73E18-9CD3-7401-FDEB-DB71B1F9334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05844" y="5208309"/>
              <a:ext cx="1445152" cy="105669"/>
            </a:xfrm>
            <a:prstGeom prst="line">
              <a:avLst/>
            </a:prstGeom>
            <a:ln w="19050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19D524B6-F847-1A3D-3D6C-CBDEF5399D20}"/>
              </a:ext>
            </a:extLst>
          </p:cNvPr>
          <p:cNvGrpSpPr/>
          <p:nvPr/>
        </p:nvGrpSpPr>
        <p:grpSpPr>
          <a:xfrm>
            <a:off x="4198959" y="4179900"/>
            <a:ext cx="1102362" cy="264844"/>
            <a:chOff x="4198959" y="4179900"/>
            <a:chExt cx="1102362" cy="264844"/>
          </a:xfrm>
        </p:grpSpPr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D06203CA-72CA-7B5E-889C-071F1CC9126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98959" y="4183375"/>
              <a:ext cx="206057" cy="261369"/>
            </a:xfrm>
            <a:prstGeom prst="line">
              <a:avLst/>
            </a:prstGeom>
            <a:ln w="19050" cap="flat" cmpd="sng" algn="ctr">
              <a:solidFill>
                <a:schemeClr val="accent4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D2CBF97D-67EF-2949-81B0-ECD28C525407}"/>
                </a:ext>
              </a:extLst>
            </p:cNvPr>
            <p:cNvCxnSpPr>
              <a:cxnSpLocks/>
            </p:cNvCxnSpPr>
            <p:nvPr/>
          </p:nvCxnSpPr>
          <p:spPr>
            <a:xfrm>
              <a:off x="4385336" y="4179900"/>
              <a:ext cx="915985" cy="0"/>
            </a:xfrm>
            <a:prstGeom prst="line">
              <a:avLst/>
            </a:prstGeom>
            <a:ln w="19050" cap="flat" cmpd="sng" algn="ctr">
              <a:solidFill>
                <a:schemeClr val="accent4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600487B6-4232-B7C4-B557-69E6A009426A}"/>
              </a:ext>
            </a:extLst>
          </p:cNvPr>
          <p:cNvCxnSpPr>
            <a:cxnSpLocks/>
          </p:cNvCxnSpPr>
          <p:nvPr/>
        </p:nvCxnSpPr>
        <p:spPr>
          <a:xfrm flipV="1">
            <a:off x="4443981" y="3270236"/>
            <a:ext cx="1147442" cy="25093"/>
          </a:xfrm>
          <a:prstGeom prst="line">
            <a:avLst/>
          </a:prstGeom>
          <a:ln w="19050" cap="flat" cmpd="sng" algn="ctr">
            <a:solidFill>
              <a:schemeClr val="accent3">
                <a:lumMod val="75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59" name="Group 58">
            <a:extLst>
              <a:ext uri="{FF2B5EF4-FFF2-40B4-BE49-F238E27FC236}">
                <a16:creationId xmlns:a16="http://schemas.microsoft.com/office/drawing/2014/main" id="{6C04600A-219B-328D-D098-1112FE0C5EC3}"/>
              </a:ext>
            </a:extLst>
          </p:cNvPr>
          <p:cNvGrpSpPr/>
          <p:nvPr/>
        </p:nvGrpSpPr>
        <p:grpSpPr>
          <a:xfrm>
            <a:off x="4030458" y="2227167"/>
            <a:ext cx="1007270" cy="108440"/>
            <a:chOff x="4030458" y="2227167"/>
            <a:chExt cx="1007270" cy="108440"/>
          </a:xfrm>
        </p:grpSpPr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B4E0176A-F3F1-C413-F92C-F748BBE7D57B}"/>
                </a:ext>
              </a:extLst>
            </p:cNvPr>
            <p:cNvCxnSpPr>
              <a:cxnSpLocks/>
              <a:stCxn id="16" idx="5"/>
            </p:cNvCxnSpPr>
            <p:nvPr/>
          </p:nvCxnSpPr>
          <p:spPr>
            <a:xfrm>
              <a:off x="4030458" y="2227167"/>
              <a:ext cx="147854" cy="108440"/>
            </a:xfrm>
            <a:prstGeom prst="line">
              <a:avLst/>
            </a:prstGeom>
            <a:ln w="19050" cap="flat" cmpd="sng" algn="ctr">
              <a:solidFill>
                <a:srgbClr val="FFC000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E91C52A4-4A76-CC5A-FAC4-96DF41B19FFD}"/>
                </a:ext>
              </a:extLst>
            </p:cNvPr>
            <p:cNvCxnSpPr/>
            <p:nvPr/>
          </p:nvCxnSpPr>
          <p:spPr>
            <a:xfrm>
              <a:off x="4178312" y="2335607"/>
              <a:ext cx="859416" cy="0"/>
            </a:xfrm>
            <a:prstGeom prst="line">
              <a:avLst/>
            </a:prstGeom>
            <a:ln w="19050" cap="flat" cmpd="sng" algn="ctr">
              <a:solidFill>
                <a:srgbClr val="FFC000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32C7B2D5-64D1-71E9-96A3-840354065B15}"/>
              </a:ext>
            </a:extLst>
          </p:cNvPr>
          <p:cNvGrpSpPr/>
          <p:nvPr/>
        </p:nvGrpSpPr>
        <p:grpSpPr>
          <a:xfrm>
            <a:off x="3247902" y="1330209"/>
            <a:ext cx="1318547" cy="220222"/>
            <a:chOff x="3247902" y="1330209"/>
            <a:chExt cx="1318547" cy="220222"/>
          </a:xfrm>
        </p:grpSpPr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79BB4566-577C-FD4A-7370-7A5E8F38EE35}"/>
                </a:ext>
              </a:extLst>
            </p:cNvPr>
            <p:cNvCxnSpPr>
              <a:cxnSpLocks/>
            </p:cNvCxnSpPr>
            <p:nvPr/>
          </p:nvCxnSpPr>
          <p:spPr>
            <a:xfrm>
              <a:off x="3370464" y="1330209"/>
              <a:ext cx="1195985" cy="0"/>
            </a:xfrm>
            <a:prstGeom prst="line">
              <a:avLst/>
            </a:prstGeom>
            <a:ln w="19050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026D7809-9D81-53A9-6348-E445FEAABB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47902" y="1350743"/>
              <a:ext cx="97895" cy="199688"/>
            </a:xfrm>
            <a:prstGeom prst="line">
              <a:avLst/>
            </a:prstGeom>
            <a:ln w="19050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2" name="Oval 1">
            <a:extLst>
              <a:ext uri="{FF2B5EF4-FFF2-40B4-BE49-F238E27FC236}">
                <a16:creationId xmlns:a16="http://schemas.microsoft.com/office/drawing/2014/main" id="{B27FAC02-34E8-5FC5-FB61-06B43808CC68}"/>
              </a:ext>
            </a:extLst>
          </p:cNvPr>
          <p:cNvSpPr/>
          <p:nvPr/>
        </p:nvSpPr>
        <p:spPr>
          <a:xfrm>
            <a:off x="826718" y="1891430"/>
            <a:ext cx="3096017" cy="3081403"/>
          </a:xfrm>
          <a:prstGeom prst="ellipse">
            <a:avLst/>
          </a:prstGeom>
          <a:gradFill>
            <a:gsLst>
              <a:gs pos="39000">
                <a:schemeClr val="accent2">
                  <a:lumMod val="40000"/>
                  <a:lumOff val="60000"/>
                  <a:alpha val="24397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3" name="Block Arc 2">
            <a:extLst>
              <a:ext uri="{FF2B5EF4-FFF2-40B4-BE49-F238E27FC236}">
                <a16:creationId xmlns:a16="http://schemas.microsoft.com/office/drawing/2014/main" id="{0822385C-21BF-0ABB-4AB7-70081B259E4D}"/>
              </a:ext>
            </a:extLst>
          </p:cNvPr>
          <p:cNvSpPr/>
          <p:nvPr/>
        </p:nvSpPr>
        <p:spPr>
          <a:xfrm rot="266578">
            <a:off x="668803" y="1773000"/>
            <a:ext cx="3312000" cy="3312000"/>
          </a:xfrm>
          <a:prstGeom prst="blockArc">
            <a:avLst>
              <a:gd name="adj1" fmla="val 16638053"/>
              <a:gd name="adj2" fmla="val 18906635"/>
              <a:gd name="adj3" fmla="val 3239"/>
            </a:avLst>
          </a:prstGeom>
          <a:solidFill>
            <a:srgbClr val="FF000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10" name="Block Arc 9">
            <a:extLst>
              <a:ext uri="{FF2B5EF4-FFF2-40B4-BE49-F238E27FC236}">
                <a16:creationId xmlns:a16="http://schemas.microsoft.com/office/drawing/2014/main" id="{403A4D65-D231-F6E6-2B8F-DCACCDB81EFE}"/>
              </a:ext>
            </a:extLst>
          </p:cNvPr>
          <p:cNvSpPr/>
          <p:nvPr/>
        </p:nvSpPr>
        <p:spPr>
          <a:xfrm rot="2018459">
            <a:off x="668803" y="1773000"/>
            <a:ext cx="3312000" cy="3312000"/>
          </a:xfrm>
          <a:prstGeom prst="blockArc">
            <a:avLst>
              <a:gd name="adj1" fmla="val 16638053"/>
              <a:gd name="adj2" fmla="val 18906635"/>
              <a:gd name="adj3" fmla="val 3239"/>
            </a:avLst>
          </a:prstGeom>
          <a:solidFill>
            <a:srgbClr val="FFC00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11" name="Block Arc 10">
            <a:extLst>
              <a:ext uri="{FF2B5EF4-FFF2-40B4-BE49-F238E27FC236}">
                <a16:creationId xmlns:a16="http://schemas.microsoft.com/office/drawing/2014/main" id="{4AC28111-7BBD-721A-3FFE-D5819C80708A}"/>
              </a:ext>
            </a:extLst>
          </p:cNvPr>
          <p:cNvSpPr/>
          <p:nvPr/>
        </p:nvSpPr>
        <p:spPr>
          <a:xfrm rot="3664634">
            <a:off x="668803" y="1773000"/>
            <a:ext cx="3312000" cy="3312000"/>
          </a:xfrm>
          <a:prstGeom prst="blockArc">
            <a:avLst>
              <a:gd name="adj1" fmla="val 16638053"/>
              <a:gd name="adj2" fmla="val 18906635"/>
              <a:gd name="adj3" fmla="val 3239"/>
            </a:avLst>
          </a:prstGeom>
          <a:solidFill>
            <a:schemeClr val="accent3">
              <a:lumMod val="75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12" name="Block Arc 11">
            <a:extLst>
              <a:ext uri="{FF2B5EF4-FFF2-40B4-BE49-F238E27FC236}">
                <a16:creationId xmlns:a16="http://schemas.microsoft.com/office/drawing/2014/main" id="{7DEFDC8F-B083-E5BF-B581-6B3C74E04EF5}"/>
              </a:ext>
            </a:extLst>
          </p:cNvPr>
          <p:cNvSpPr/>
          <p:nvPr/>
        </p:nvSpPr>
        <p:spPr>
          <a:xfrm rot="5839231">
            <a:off x="668803" y="1773000"/>
            <a:ext cx="3312000" cy="3312000"/>
          </a:xfrm>
          <a:prstGeom prst="blockArc">
            <a:avLst>
              <a:gd name="adj1" fmla="val 16638053"/>
              <a:gd name="adj2" fmla="val 18906635"/>
              <a:gd name="adj3" fmla="val 3239"/>
            </a:avLst>
          </a:prstGeom>
          <a:solidFill>
            <a:srgbClr val="0070C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13" name="Block Arc 12">
            <a:extLst>
              <a:ext uri="{FF2B5EF4-FFF2-40B4-BE49-F238E27FC236}">
                <a16:creationId xmlns:a16="http://schemas.microsoft.com/office/drawing/2014/main" id="{2F9D9BE1-F89D-F271-83C7-5D57801112D1}"/>
              </a:ext>
            </a:extLst>
          </p:cNvPr>
          <p:cNvSpPr/>
          <p:nvPr/>
        </p:nvSpPr>
        <p:spPr>
          <a:xfrm rot="7839986">
            <a:off x="668803" y="1773000"/>
            <a:ext cx="3312000" cy="3312000"/>
          </a:xfrm>
          <a:prstGeom prst="blockArc">
            <a:avLst>
              <a:gd name="adj1" fmla="val 16638053"/>
              <a:gd name="adj2" fmla="val 18906635"/>
              <a:gd name="adj3" fmla="val 3239"/>
            </a:avLst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15" name="Arc 14">
            <a:extLst>
              <a:ext uri="{FF2B5EF4-FFF2-40B4-BE49-F238E27FC236}">
                <a16:creationId xmlns:a16="http://schemas.microsoft.com/office/drawing/2014/main" id="{E0EA8769-74A1-F1ED-1DAB-AC81DEB6F31E}"/>
              </a:ext>
            </a:extLst>
          </p:cNvPr>
          <p:cNvSpPr/>
          <p:nvPr/>
        </p:nvSpPr>
        <p:spPr>
          <a:xfrm>
            <a:off x="471294" y="1449000"/>
            <a:ext cx="3960000" cy="3960000"/>
          </a:xfrm>
          <a:prstGeom prst="arc">
            <a:avLst>
              <a:gd name="adj1" fmla="val 16588590"/>
              <a:gd name="adj2" fmla="val 5316678"/>
            </a:avLst>
          </a:prstGeom>
          <a:noFill/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3C9A666-3717-25BB-D5AD-EC3D6D6F623D}"/>
              </a:ext>
            </a:extLst>
          </p:cNvPr>
          <p:cNvSpPr/>
          <p:nvPr/>
        </p:nvSpPr>
        <p:spPr>
          <a:xfrm>
            <a:off x="3880775" y="2080915"/>
            <a:ext cx="175364" cy="171345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2A2BC0B-51E1-C5F3-35D0-4B42AAB5CD21}"/>
              </a:ext>
            </a:extLst>
          </p:cNvPr>
          <p:cNvSpPr/>
          <p:nvPr/>
        </p:nvSpPr>
        <p:spPr>
          <a:xfrm>
            <a:off x="4346350" y="3209657"/>
            <a:ext cx="175364" cy="171345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6090D16-14E2-6048-6CE8-D9F451B681D1}"/>
              </a:ext>
            </a:extLst>
          </p:cNvPr>
          <p:cNvSpPr/>
          <p:nvPr/>
        </p:nvSpPr>
        <p:spPr>
          <a:xfrm>
            <a:off x="4048670" y="4382779"/>
            <a:ext cx="175364" cy="171345"/>
          </a:xfrm>
          <a:prstGeom prst="ellipse">
            <a:avLst/>
          </a:prstGeom>
          <a:solidFill>
            <a:srgbClr val="0070C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7E82B2C-B80E-6BC9-0E96-8D00F051A9A3}"/>
              </a:ext>
            </a:extLst>
          </p:cNvPr>
          <p:cNvSpPr/>
          <p:nvPr/>
        </p:nvSpPr>
        <p:spPr>
          <a:xfrm>
            <a:off x="3296849" y="5095163"/>
            <a:ext cx="175364" cy="171345"/>
          </a:xfrm>
          <a:prstGeom prst="ellipse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E41A9AE-DC25-B1A3-A451-2CA3AB84C40D}"/>
              </a:ext>
            </a:extLst>
          </p:cNvPr>
          <p:cNvSpPr/>
          <p:nvPr/>
        </p:nvSpPr>
        <p:spPr>
          <a:xfrm>
            <a:off x="3150295" y="1535414"/>
            <a:ext cx="175364" cy="171345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438A1935-6AB7-67A7-604C-03435B91D2E4}"/>
              </a:ext>
            </a:extLst>
          </p:cNvPr>
          <p:cNvSpPr/>
          <p:nvPr/>
        </p:nvSpPr>
        <p:spPr>
          <a:xfrm>
            <a:off x="4346279" y="994664"/>
            <a:ext cx="5859369" cy="790856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600" dirty="0">
                <a:latin typeface="Corsiva Hebrew" pitchFamily="2" charset="-79"/>
                <a:cs typeface="Corsiva Hebrew" pitchFamily="2" charset="-79"/>
              </a:rPr>
              <a:t>ISAC in Cell-Free Massive MIMO</a:t>
            </a:r>
            <a:endParaRPr lang="en-CN" sz="2600" dirty="0">
              <a:latin typeface="Corsiva Hebrew" pitchFamily="2" charset="-79"/>
              <a:cs typeface="Corsiva Hebrew" pitchFamily="2" charset="-79"/>
            </a:endParaRP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3A56FB21-7D17-BED5-F244-ADC8E4D652D3}"/>
              </a:ext>
            </a:extLst>
          </p:cNvPr>
          <p:cNvSpPr/>
          <p:nvPr/>
        </p:nvSpPr>
        <p:spPr>
          <a:xfrm>
            <a:off x="4823800" y="1902215"/>
            <a:ext cx="5859369" cy="790856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latin typeface="Corsiva Hebrew" pitchFamily="2" charset="-79"/>
                <a:cs typeface="Corsiva Hebrew" pitchFamily="2" charset="-79"/>
              </a:rPr>
              <a:t>      </a:t>
            </a:r>
            <a:r>
              <a:rPr lang="en-US" sz="2600" dirty="0">
                <a:latin typeface="Corsiva Hebrew" pitchFamily="2" charset="-79"/>
                <a:cs typeface="Corsiva Hebrew" pitchFamily="2" charset="-79"/>
              </a:rPr>
              <a:t>Multi-Static Sensing </a:t>
            </a:r>
            <a:r>
              <a:rPr lang="en-US" altLang="zh-CN" sz="2600" dirty="0">
                <a:latin typeface="Corsiva Hebrew" pitchFamily="2" charset="-79"/>
                <a:cs typeface="Corsiva Hebrew" pitchFamily="2" charset="-79"/>
              </a:rPr>
              <a:t>&amp;</a:t>
            </a:r>
            <a:r>
              <a:rPr lang="en-US" sz="2600" dirty="0">
                <a:latin typeface="Corsiva Hebrew" pitchFamily="2" charset="-79"/>
                <a:cs typeface="Corsiva Hebrew" pitchFamily="2" charset="-79"/>
              </a:rPr>
              <a:t> Detection</a:t>
            </a:r>
            <a:endParaRPr lang="en-CN" sz="2600" dirty="0">
              <a:latin typeface="Corsiva Hebrew" pitchFamily="2" charset="-79"/>
              <a:cs typeface="Corsiva Hebrew" pitchFamily="2" charset="-79"/>
            </a:endParaRP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8C6523BD-8F65-475B-49EB-C5A59DAEBBE6}"/>
              </a:ext>
            </a:extLst>
          </p:cNvPr>
          <p:cNvSpPr/>
          <p:nvPr/>
        </p:nvSpPr>
        <p:spPr>
          <a:xfrm>
            <a:off x="5301321" y="2852438"/>
            <a:ext cx="5859369" cy="790856"/>
          </a:xfrm>
          <a:prstGeom prst="roundRect">
            <a:avLst>
              <a:gd name="adj" fmla="val 50000"/>
            </a:avLst>
          </a:prstGeom>
          <a:solidFill>
            <a:schemeClr val="accent3">
              <a:lumMod val="7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600" dirty="0">
                <a:latin typeface="Corsiva Hebrew" pitchFamily="2" charset="-79"/>
                <a:cs typeface="Corsiva Hebrew" pitchFamily="2" charset="-79"/>
              </a:rPr>
              <a:t>   </a:t>
            </a:r>
            <a:r>
              <a:rPr lang="en-US" sz="2600" dirty="0">
                <a:latin typeface="Corsiva Hebrew" pitchFamily="2" charset="-79"/>
                <a:cs typeface="Corsiva Hebrew" pitchFamily="2" charset="-79"/>
              </a:rPr>
              <a:t>Joint Optimization of Power </a:t>
            </a:r>
            <a:r>
              <a:rPr lang="en-US" altLang="zh-CN" sz="2600" dirty="0">
                <a:latin typeface="Corsiva Hebrew" pitchFamily="2" charset="-79"/>
                <a:cs typeface="Corsiva Hebrew" pitchFamily="2" charset="-79"/>
              </a:rPr>
              <a:t>&amp;</a:t>
            </a:r>
            <a:r>
              <a:rPr lang="en-US" sz="2600" dirty="0">
                <a:latin typeface="Corsiva Hebrew" pitchFamily="2" charset="-79"/>
                <a:cs typeface="Corsiva Hebrew" pitchFamily="2" charset="-79"/>
              </a:rPr>
              <a:t> Sensing Duration</a:t>
            </a:r>
            <a:endParaRPr lang="en-CN" sz="2600" dirty="0">
              <a:latin typeface="Corsiva Hebrew" pitchFamily="2" charset="-79"/>
              <a:cs typeface="Corsiva Hebrew" pitchFamily="2" charset="-79"/>
            </a:endParaRP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A1AED9F3-C00D-DF53-933F-867271841835}"/>
              </a:ext>
            </a:extLst>
          </p:cNvPr>
          <p:cNvSpPr/>
          <p:nvPr/>
        </p:nvSpPr>
        <p:spPr>
          <a:xfrm>
            <a:off x="5056880" y="3788173"/>
            <a:ext cx="5859369" cy="790856"/>
          </a:xfrm>
          <a:prstGeom prst="roundRect">
            <a:avLst>
              <a:gd name="adj" fmla="val 50000"/>
            </a:avLst>
          </a:prstGeom>
          <a:solidFill>
            <a:srgbClr val="0070C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Corsiva Hebrew" pitchFamily="2" charset="-79"/>
                <a:cs typeface="Corsiva Hebrew" pitchFamily="2" charset="-79"/>
              </a:rPr>
              <a:t>     Algorithm, Performance Metrics </a:t>
            </a:r>
            <a:r>
              <a:rPr lang="en-US" altLang="zh-CN" sz="2800" dirty="0">
                <a:latin typeface="Corsiva Hebrew" pitchFamily="2" charset="-79"/>
                <a:cs typeface="Corsiva Hebrew" pitchFamily="2" charset="-79"/>
              </a:rPr>
              <a:t>&amp;</a:t>
            </a:r>
            <a:r>
              <a:rPr lang="zh-CN" altLang="en-US" sz="2800" dirty="0">
                <a:latin typeface="Corsiva Hebrew" pitchFamily="2" charset="-79"/>
                <a:cs typeface="Corsiva Hebrew" pitchFamily="2" charset="-79"/>
              </a:rPr>
              <a:t> </a:t>
            </a:r>
            <a:r>
              <a:rPr lang="en-US" altLang="zh-CN" sz="2800" dirty="0">
                <a:latin typeface="Corsiva Hebrew" pitchFamily="2" charset="-79"/>
                <a:cs typeface="Corsiva Hebrew" pitchFamily="2" charset="-79"/>
              </a:rPr>
              <a:t>Simulations </a:t>
            </a:r>
            <a:endParaRPr lang="en-CN" sz="2600" dirty="0">
              <a:latin typeface="Corsiva Hebrew" pitchFamily="2" charset="-79"/>
              <a:cs typeface="Corsiva Hebrew" pitchFamily="2" charset="-79"/>
            </a:endParaRP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391B7C5C-D3F7-8E47-9161-95DA692D2956}"/>
              </a:ext>
            </a:extLst>
          </p:cNvPr>
          <p:cNvSpPr/>
          <p:nvPr/>
        </p:nvSpPr>
        <p:spPr>
          <a:xfrm>
            <a:off x="4585040" y="4738268"/>
            <a:ext cx="5859369" cy="790856"/>
          </a:xfrm>
          <a:prstGeom prst="roundRect">
            <a:avLst>
              <a:gd name="adj" fmla="val 50000"/>
            </a:avLst>
          </a:prstGeom>
          <a:solidFill>
            <a:srgbClr val="156082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>
                <a:latin typeface="Corsiva Hebrew" pitchFamily="2" charset="-79"/>
                <a:cs typeface="Corsiva Hebrew" pitchFamily="2" charset="-79"/>
              </a:rPr>
              <a:t>     Challenges &amp; Future Directions</a:t>
            </a:r>
            <a:endParaRPr lang="en-CN" sz="2600" dirty="0">
              <a:latin typeface="Corsiva Hebrew" pitchFamily="2" charset="-79"/>
              <a:cs typeface="Corsiva Hebrew" pitchFamily="2" charset="-79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E88B5C9C-F929-1887-B461-D394AB3238D1}"/>
              </a:ext>
            </a:extLst>
          </p:cNvPr>
          <p:cNvSpPr/>
          <p:nvPr/>
        </p:nvSpPr>
        <p:spPr>
          <a:xfrm>
            <a:off x="4342125" y="984206"/>
            <a:ext cx="719945" cy="79085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sz="2400" b="1" dirty="0">
                <a:solidFill>
                  <a:schemeClr val="tx1"/>
                </a:solidFill>
                <a:latin typeface="Imprint MT Shadow" pitchFamily="82" charset="77"/>
              </a:rPr>
              <a:t>01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FA0884E6-39EB-37C9-C86F-B661D8827C42}"/>
              </a:ext>
            </a:extLst>
          </p:cNvPr>
          <p:cNvSpPr/>
          <p:nvPr/>
        </p:nvSpPr>
        <p:spPr>
          <a:xfrm>
            <a:off x="4823800" y="1901139"/>
            <a:ext cx="719945" cy="79085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sz="2400" b="1" dirty="0">
                <a:solidFill>
                  <a:schemeClr val="tx1"/>
                </a:solidFill>
                <a:latin typeface="Imprint MT Shadow" pitchFamily="82" charset="77"/>
              </a:rPr>
              <a:t>02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B8CDBE1D-4685-99F6-A353-A3433674CAA1}"/>
              </a:ext>
            </a:extLst>
          </p:cNvPr>
          <p:cNvSpPr/>
          <p:nvPr/>
        </p:nvSpPr>
        <p:spPr>
          <a:xfrm>
            <a:off x="5301320" y="2850235"/>
            <a:ext cx="719945" cy="79085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sz="2400" dirty="0">
                <a:solidFill>
                  <a:schemeClr val="tx1"/>
                </a:solidFill>
                <a:latin typeface="Imprint MT Shadow" pitchFamily="82" charset="77"/>
              </a:rPr>
              <a:t>03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F78FE3B4-34F3-45F1-10BA-1A56D463C25A}"/>
              </a:ext>
            </a:extLst>
          </p:cNvPr>
          <p:cNvSpPr/>
          <p:nvPr/>
        </p:nvSpPr>
        <p:spPr>
          <a:xfrm>
            <a:off x="5054010" y="3785970"/>
            <a:ext cx="719945" cy="79085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sz="2400" dirty="0">
                <a:solidFill>
                  <a:schemeClr val="tx1"/>
                </a:solidFill>
                <a:latin typeface="Imprint MT Shadow" pitchFamily="82" charset="77"/>
              </a:rPr>
              <a:t>04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347F38D5-89AE-F1D3-C4BD-A6FFC542F241}"/>
              </a:ext>
            </a:extLst>
          </p:cNvPr>
          <p:cNvSpPr/>
          <p:nvPr/>
        </p:nvSpPr>
        <p:spPr>
          <a:xfrm>
            <a:off x="4585041" y="4712707"/>
            <a:ext cx="757525" cy="81294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sz="2400" dirty="0">
                <a:solidFill>
                  <a:schemeClr val="tx1"/>
                </a:solidFill>
                <a:latin typeface="Imprint MT Shadow" pitchFamily="82" charset="77"/>
              </a:rPr>
              <a:t>05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6CD77617-B3DF-BFEC-2792-04C41CA1E108}"/>
              </a:ext>
            </a:extLst>
          </p:cNvPr>
          <p:cNvSpPr txBox="1"/>
          <p:nvPr/>
        </p:nvSpPr>
        <p:spPr>
          <a:xfrm>
            <a:off x="705840" y="2303795"/>
            <a:ext cx="1112331" cy="2123658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r>
              <a:rPr lang="en-CN" sz="6600" dirty="0"/>
              <a:t>目</a:t>
            </a:r>
          </a:p>
          <a:p>
            <a:r>
              <a:rPr lang="en-CN" sz="6600" dirty="0"/>
              <a:t>录</a:t>
            </a:r>
          </a:p>
        </p:txBody>
      </p:sp>
      <p:pic>
        <p:nvPicPr>
          <p:cNvPr id="83" name="图片 25" descr="建筑与房屋的城市空拍图黑白照&#10;&#10;描述已自动生成">
            <a:extLst>
              <a:ext uri="{FF2B5EF4-FFF2-40B4-BE49-F238E27FC236}">
                <a16:creationId xmlns:a16="http://schemas.microsoft.com/office/drawing/2014/main" id="{1FDCC33B-F11E-12B5-49FF-5037F218463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 flipV="1">
            <a:off x="28738" y="-141456"/>
            <a:ext cx="4492976" cy="1382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594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D8F249D0-8F4B-C4D1-BB46-826BB0F41AF6}"/>
              </a:ext>
            </a:extLst>
          </p:cNvPr>
          <p:cNvGrpSpPr/>
          <p:nvPr/>
        </p:nvGrpSpPr>
        <p:grpSpPr>
          <a:xfrm>
            <a:off x="0" y="-12526"/>
            <a:ext cx="12214964" cy="513568"/>
            <a:chOff x="-87683" y="-12526"/>
            <a:chExt cx="12302647" cy="513568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E9D489F6-0C94-6E5B-1093-774B140D6593}"/>
                </a:ext>
              </a:extLst>
            </p:cNvPr>
            <p:cNvGrpSpPr/>
            <p:nvPr/>
          </p:nvGrpSpPr>
          <p:grpSpPr>
            <a:xfrm>
              <a:off x="-87683" y="-12526"/>
              <a:ext cx="12302647" cy="513567"/>
              <a:chOff x="-87683" y="-12526"/>
              <a:chExt cx="12302647" cy="513567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CCE41BBB-F25E-C757-3BB5-AF9F5210D04D}"/>
                  </a:ext>
                </a:extLst>
              </p:cNvPr>
              <p:cNvSpPr/>
              <p:nvPr/>
            </p:nvSpPr>
            <p:spPr>
              <a:xfrm>
                <a:off x="1480158" y="-12526"/>
                <a:ext cx="9356943" cy="513567"/>
              </a:xfrm>
              <a:prstGeom prst="rect">
                <a:avLst/>
              </a:prstGeom>
              <a:solidFill>
                <a:srgbClr val="FF0000">
                  <a:alpha val="8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>
                    <a:latin typeface="Corsiva Hebrew" pitchFamily="2" charset="-79"/>
                    <a:cs typeface="Corsiva Hebrew" pitchFamily="2" charset="-79"/>
                  </a:rPr>
                  <a:t>ISAC in Cell-Free Massive MIMO</a:t>
                </a:r>
                <a:endParaRPr lang="en-CN" sz="3200" dirty="0">
                  <a:latin typeface="Corsiva Hebrew" pitchFamily="2" charset="-79"/>
                  <a:cs typeface="Corsiva Hebrew" pitchFamily="2" charset="-79"/>
                </a:endParaRPr>
              </a:p>
            </p:txBody>
          </p:sp>
          <p:sp>
            <p:nvSpPr>
              <p:cNvPr id="5" name="Right Triangle 4">
                <a:extLst>
                  <a:ext uri="{FF2B5EF4-FFF2-40B4-BE49-F238E27FC236}">
                    <a16:creationId xmlns:a16="http://schemas.microsoft.com/office/drawing/2014/main" id="{2F59A995-2D0A-C923-0C9A-0D1E9D0AFA9C}"/>
                  </a:ext>
                </a:extLst>
              </p:cNvPr>
              <p:cNvSpPr/>
              <p:nvPr/>
            </p:nvSpPr>
            <p:spPr>
              <a:xfrm>
                <a:off x="10837101" y="-12526"/>
                <a:ext cx="1377863" cy="513567"/>
              </a:xfrm>
              <a:custGeom>
                <a:avLst/>
                <a:gdLst>
                  <a:gd name="connsiteX0" fmla="*/ 0 w 1139868"/>
                  <a:gd name="connsiteY0" fmla="*/ 388307 h 388307"/>
                  <a:gd name="connsiteX1" fmla="*/ 0 w 1139868"/>
                  <a:gd name="connsiteY1" fmla="*/ 0 h 388307"/>
                  <a:gd name="connsiteX2" fmla="*/ 1139868 w 1139868"/>
                  <a:gd name="connsiteY2" fmla="*/ 388307 h 388307"/>
                  <a:gd name="connsiteX3" fmla="*/ 0 w 1139868"/>
                  <a:gd name="connsiteY3" fmla="*/ 388307 h 388307"/>
                  <a:gd name="connsiteX0" fmla="*/ 0 w 1352811"/>
                  <a:gd name="connsiteY0" fmla="*/ 438411 h 438411"/>
                  <a:gd name="connsiteX1" fmla="*/ 0 w 1352811"/>
                  <a:gd name="connsiteY1" fmla="*/ 50104 h 438411"/>
                  <a:gd name="connsiteX2" fmla="*/ 1352811 w 1352811"/>
                  <a:gd name="connsiteY2" fmla="*/ 0 h 438411"/>
                  <a:gd name="connsiteX3" fmla="*/ 0 w 1352811"/>
                  <a:gd name="connsiteY3" fmla="*/ 438411 h 438411"/>
                  <a:gd name="connsiteX0" fmla="*/ 25052 w 1377863"/>
                  <a:gd name="connsiteY0" fmla="*/ 450937 h 450937"/>
                  <a:gd name="connsiteX1" fmla="*/ 0 w 1377863"/>
                  <a:gd name="connsiteY1" fmla="*/ 0 h 450937"/>
                  <a:gd name="connsiteX2" fmla="*/ 1377863 w 1377863"/>
                  <a:gd name="connsiteY2" fmla="*/ 12526 h 450937"/>
                  <a:gd name="connsiteX3" fmla="*/ 25052 w 1377863"/>
                  <a:gd name="connsiteY3" fmla="*/ 450937 h 450937"/>
                  <a:gd name="connsiteX0" fmla="*/ 0 w 1377863"/>
                  <a:gd name="connsiteY0" fmla="*/ 513567 h 513567"/>
                  <a:gd name="connsiteX1" fmla="*/ 0 w 1377863"/>
                  <a:gd name="connsiteY1" fmla="*/ 0 h 513567"/>
                  <a:gd name="connsiteX2" fmla="*/ 1377863 w 1377863"/>
                  <a:gd name="connsiteY2" fmla="*/ 12526 h 513567"/>
                  <a:gd name="connsiteX3" fmla="*/ 0 w 1377863"/>
                  <a:gd name="connsiteY3" fmla="*/ 513567 h 5135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77863" h="513567">
                    <a:moveTo>
                      <a:pt x="0" y="513567"/>
                    </a:moveTo>
                    <a:lnTo>
                      <a:pt x="0" y="0"/>
                    </a:lnTo>
                    <a:lnTo>
                      <a:pt x="1377863" y="12526"/>
                    </a:lnTo>
                    <a:lnTo>
                      <a:pt x="0" y="513567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/>
              </a:p>
            </p:txBody>
          </p:sp>
          <p:sp>
            <p:nvSpPr>
              <p:cNvPr id="6" name="Right Triangle 4">
                <a:extLst>
                  <a:ext uri="{FF2B5EF4-FFF2-40B4-BE49-F238E27FC236}">
                    <a16:creationId xmlns:a16="http://schemas.microsoft.com/office/drawing/2014/main" id="{2194F129-EC43-08FE-22BF-899D9D224DC1}"/>
                  </a:ext>
                </a:extLst>
              </p:cNvPr>
              <p:cNvSpPr/>
              <p:nvPr/>
            </p:nvSpPr>
            <p:spPr>
              <a:xfrm flipH="1">
                <a:off x="-87683" y="-12526"/>
                <a:ext cx="1567841" cy="513567"/>
              </a:xfrm>
              <a:custGeom>
                <a:avLst/>
                <a:gdLst>
                  <a:gd name="connsiteX0" fmla="*/ 0 w 1139868"/>
                  <a:gd name="connsiteY0" fmla="*/ 388307 h 388307"/>
                  <a:gd name="connsiteX1" fmla="*/ 0 w 1139868"/>
                  <a:gd name="connsiteY1" fmla="*/ 0 h 388307"/>
                  <a:gd name="connsiteX2" fmla="*/ 1139868 w 1139868"/>
                  <a:gd name="connsiteY2" fmla="*/ 388307 h 388307"/>
                  <a:gd name="connsiteX3" fmla="*/ 0 w 1139868"/>
                  <a:gd name="connsiteY3" fmla="*/ 388307 h 388307"/>
                  <a:gd name="connsiteX0" fmla="*/ 0 w 1352811"/>
                  <a:gd name="connsiteY0" fmla="*/ 438411 h 438411"/>
                  <a:gd name="connsiteX1" fmla="*/ 0 w 1352811"/>
                  <a:gd name="connsiteY1" fmla="*/ 50104 h 438411"/>
                  <a:gd name="connsiteX2" fmla="*/ 1352811 w 1352811"/>
                  <a:gd name="connsiteY2" fmla="*/ 0 h 438411"/>
                  <a:gd name="connsiteX3" fmla="*/ 0 w 1352811"/>
                  <a:gd name="connsiteY3" fmla="*/ 438411 h 438411"/>
                  <a:gd name="connsiteX0" fmla="*/ 25052 w 1377863"/>
                  <a:gd name="connsiteY0" fmla="*/ 450937 h 450937"/>
                  <a:gd name="connsiteX1" fmla="*/ 0 w 1377863"/>
                  <a:gd name="connsiteY1" fmla="*/ 0 h 450937"/>
                  <a:gd name="connsiteX2" fmla="*/ 1377863 w 1377863"/>
                  <a:gd name="connsiteY2" fmla="*/ 12526 h 450937"/>
                  <a:gd name="connsiteX3" fmla="*/ 25052 w 1377863"/>
                  <a:gd name="connsiteY3" fmla="*/ 450937 h 450937"/>
                  <a:gd name="connsiteX0" fmla="*/ 0 w 1377863"/>
                  <a:gd name="connsiteY0" fmla="*/ 513567 h 513567"/>
                  <a:gd name="connsiteX1" fmla="*/ 0 w 1377863"/>
                  <a:gd name="connsiteY1" fmla="*/ 0 h 513567"/>
                  <a:gd name="connsiteX2" fmla="*/ 1377863 w 1377863"/>
                  <a:gd name="connsiteY2" fmla="*/ 12526 h 513567"/>
                  <a:gd name="connsiteX3" fmla="*/ 0 w 1377863"/>
                  <a:gd name="connsiteY3" fmla="*/ 513567 h 5135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77863" h="513567">
                    <a:moveTo>
                      <a:pt x="0" y="513567"/>
                    </a:moveTo>
                    <a:lnTo>
                      <a:pt x="0" y="0"/>
                    </a:lnTo>
                    <a:lnTo>
                      <a:pt x="1377863" y="12526"/>
                    </a:lnTo>
                    <a:lnTo>
                      <a:pt x="0" y="513567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/>
              </a:p>
            </p:txBody>
          </p:sp>
        </p:grp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D9A5FD6-6F09-E645-DD0B-B8A68B835642}"/>
                </a:ext>
              </a:extLst>
            </p:cNvPr>
            <p:cNvSpPr/>
            <p:nvPr/>
          </p:nvSpPr>
          <p:spPr>
            <a:xfrm>
              <a:off x="1480159" y="-12526"/>
              <a:ext cx="574110" cy="51356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N" b="1" dirty="0">
                  <a:solidFill>
                    <a:schemeClr val="tx1"/>
                  </a:solidFill>
                  <a:latin typeface="Imprint MT Shadow" pitchFamily="82" charset="77"/>
                </a:rPr>
                <a:t>01</a:t>
              </a:r>
              <a:endParaRPr lang="en-CN" sz="2400" b="1" dirty="0">
                <a:solidFill>
                  <a:schemeClr val="tx1"/>
                </a:solidFill>
                <a:latin typeface="Imprint MT Shadow" pitchFamily="82" charset="77"/>
              </a:endParaRPr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466593CD-E3D8-DD29-4CA2-743130D150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45907"/>
            <a:ext cx="4985359" cy="281209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F0EEE9B-9B83-7171-7F30-5331B7508517}"/>
              </a:ext>
            </a:extLst>
          </p:cNvPr>
          <p:cNvSpPr txBox="1"/>
          <p:nvPr/>
        </p:nvSpPr>
        <p:spPr>
          <a:xfrm>
            <a:off x="5369702" y="1061962"/>
            <a:ext cx="66389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US" sz="2000" dirty="0">
                <a:latin typeface="Amasis MT Pro Medium" panose="02040504050005020304" pitchFamily="18" charset="77"/>
                <a:cs typeface="Amasis MT Pro" panose="020F0502020204030204" pitchFamily="34" charset="0"/>
              </a:rPr>
              <a:t>Integration of terrestrial and non-terrestrial networks</a:t>
            </a:r>
            <a:endParaRPr lang="en-CN" sz="2000" dirty="0">
              <a:latin typeface="Amasis MT Pro Medium" panose="02040504050005020304" pitchFamily="18" charset="77"/>
              <a:cs typeface="Amasis MT Pro" panose="020F050202020403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D5076D1-C1FC-ABFC-3626-494EB5F86D77}"/>
              </a:ext>
            </a:extLst>
          </p:cNvPr>
          <p:cNvSpPr txBox="1"/>
          <p:nvPr/>
        </p:nvSpPr>
        <p:spPr>
          <a:xfrm>
            <a:off x="5369702" y="1539653"/>
            <a:ext cx="46523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US" sz="2000" dirty="0">
                <a:latin typeface="Amasis MT Pro Medium" panose="02040504050005020304" pitchFamily="18" charset="77"/>
              </a:rPr>
              <a:t>Sensing terrestrial and aerial targets</a:t>
            </a:r>
            <a:endParaRPr lang="en-CN" sz="2000" dirty="0">
              <a:latin typeface="Amasis MT Pro Medium" panose="02040504050005020304" pitchFamily="18" charset="7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D6EA2F5-63C3-0F59-6586-42214D5C1A88}"/>
              </a:ext>
            </a:extLst>
          </p:cNvPr>
          <p:cNvSpPr txBox="1"/>
          <p:nvPr/>
        </p:nvSpPr>
        <p:spPr>
          <a:xfrm>
            <a:off x="5369702" y="2017344"/>
            <a:ext cx="704741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US" sz="2000" dirty="0">
                <a:latin typeface="Amasis MT Pro Medium" panose="02040504050005020304" pitchFamily="18" charset="77"/>
              </a:rPr>
              <a:t>Sensing information will be used for automation, safety, new sensing-based applications, monitoring, communication…etc.</a:t>
            </a:r>
            <a:endParaRPr lang="en-CN" sz="2000" dirty="0">
              <a:latin typeface="Amasis MT Pro Medium" panose="02040504050005020304" pitchFamily="18" charset="7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7D5F651-9E6F-E079-FC1F-D4C07204CE40}"/>
              </a:ext>
            </a:extLst>
          </p:cNvPr>
          <p:cNvSpPr txBox="1"/>
          <p:nvPr/>
        </p:nvSpPr>
        <p:spPr>
          <a:xfrm>
            <a:off x="5369702" y="3110588"/>
            <a:ext cx="71643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US" dirty="0">
                <a:latin typeface="Amasis MT Pro Medium" panose="02040504050005020304" pitchFamily="18" charset="77"/>
              </a:rPr>
              <a:t>Sensing can benefit from multi-connectivity and joint transmission and reception and distributed APs in cell-free massive MIMO systems</a:t>
            </a:r>
            <a:endParaRPr lang="en-CN" dirty="0">
              <a:latin typeface="Amasis MT Pro Medium" panose="02040504050005020304" pitchFamily="18" charset="77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E0F8DC1D-3015-5A55-C858-EEE6BCA698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18087"/>
            <a:ext cx="4985358" cy="242781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CA072085-B9B6-2565-0325-42AB67FAF0FB}"/>
              </a:ext>
            </a:extLst>
          </p:cNvPr>
          <p:cNvSpPr txBox="1"/>
          <p:nvPr/>
        </p:nvSpPr>
        <p:spPr>
          <a:xfrm>
            <a:off x="0" y="706798"/>
            <a:ext cx="54937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400" dirty="0">
                <a:solidFill>
                  <a:srgbClr val="00B0F0"/>
                </a:solidFill>
                <a:latin typeface="Imprint MT Shadow" pitchFamily="82" charset="77"/>
              </a:rPr>
              <a:t>Integrated Sensing and Communication 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1B45B0FC-48EC-2E35-DF29-00C0EDC5EE0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295" b="-412"/>
          <a:stretch>
            <a:fillRect/>
          </a:stretch>
        </p:blipFill>
        <p:spPr>
          <a:xfrm>
            <a:off x="8868427" y="4258850"/>
            <a:ext cx="3323573" cy="259915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2AAC6A0-87E4-C94A-3304-39C430E4CE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5358" y="4111500"/>
            <a:ext cx="3883069" cy="2625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3297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8D5DAFD-4472-075F-600B-EE6A77D0F7BB}"/>
              </a:ext>
            </a:extLst>
          </p:cNvPr>
          <p:cNvSpPr txBox="1"/>
          <p:nvPr/>
        </p:nvSpPr>
        <p:spPr>
          <a:xfrm>
            <a:off x="0" y="604271"/>
            <a:ext cx="8866530" cy="461665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Imprint MT Shadow" pitchFamily="82" charset="77"/>
              </a:rPr>
              <a:t>Developing sensing algorithms with a focus on multi-static sensing</a:t>
            </a:r>
            <a:endParaRPr lang="en-CN" sz="2400" dirty="0">
              <a:latin typeface="Imprint MT Shadow" pitchFamily="82" charset="7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2A5D11-086D-AB58-469D-1D9D0C3E5685}"/>
              </a:ext>
            </a:extLst>
          </p:cNvPr>
          <p:cNvSpPr txBox="1"/>
          <p:nvPr/>
        </p:nvSpPr>
        <p:spPr>
          <a:xfrm>
            <a:off x="32202" y="2051833"/>
            <a:ext cx="4188967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Imprint MT Shadow" pitchFamily="82" charset="77"/>
              </a:rPr>
              <a:t>Resource allocation algorithms</a:t>
            </a:r>
            <a:endParaRPr lang="en-CN" sz="2400" dirty="0">
              <a:latin typeface="Imprint MT Shadow" pitchFamily="82" charset="7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EFE1DE-BA67-F725-C03B-3BA0B3CB2A43}"/>
              </a:ext>
            </a:extLst>
          </p:cNvPr>
          <p:cNvSpPr txBox="1"/>
          <p:nvPr/>
        </p:nvSpPr>
        <p:spPr>
          <a:xfrm>
            <a:off x="32202" y="3629084"/>
            <a:ext cx="10052752" cy="4616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Imprint MT Shadow" pitchFamily="82" charset="77"/>
              </a:rPr>
              <a:t>AP operation mode selection algorithms in cell-free massive MIMO systems</a:t>
            </a:r>
            <a:endParaRPr lang="en-CN" sz="2400" dirty="0">
              <a:latin typeface="Imprint MT Shadow" pitchFamily="82" charset="7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0420D6-1EF7-C920-E147-0D344D9D348F}"/>
              </a:ext>
            </a:extLst>
          </p:cNvPr>
          <p:cNvSpPr txBox="1"/>
          <p:nvPr/>
        </p:nvSpPr>
        <p:spPr>
          <a:xfrm>
            <a:off x="32202" y="4863568"/>
            <a:ext cx="3970959" cy="46166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Imprint MT Shadow" pitchFamily="82" charset="77"/>
              </a:rPr>
              <a:t>Sensing performance metrics</a:t>
            </a:r>
            <a:endParaRPr lang="en-CN" sz="2400" dirty="0">
              <a:latin typeface="Imprint MT Shadow" pitchFamily="82" charset="7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6E4796-A2A3-F42C-013B-4816E87766E2}"/>
              </a:ext>
            </a:extLst>
          </p:cNvPr>
          <p:cNvSpPr txBox="1"/>
          <p:nvPr/>
        </p:nvSpPr>
        <p:spPr>
          <a:xfrm>
            <a:off x="235348" y="1156640"/>
            <a:ext cx="72688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sz="2400" dirty="0">
                <a:latin typeface="Corsiva Hebrew" pitchFamily="2" charset="-79"/>
                <a:cs typeface="Corsiva Hebrew" pitchFamily="2" charset="-79"/>
              </a:rPr>
              <a:t>Maximum Posterior Ratio Test Detectors (MAPRT)</a:t>
            </a:r>
            <a:endParaRPr lang="en-CN" sz="2400" dirty="0">
              <a:latin typeface="Corsiva Hebrew" pitchFamily="2" charset="-79"/>
              <a:cs typeface="Corsiva Hebrew" pitchFamily="2" charset="-79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BE3052-438C-BE84-3639-D5F3BD07A80D}"/>
              </a:ext>
            </a:extLst>
          </p:cNvPr>
          <p:cNvSpPr txBox="1"/>
          <p:nvPr/>
        </p:nvSpPr>
        <p:spPr>
          <a:xfrm>
            <a:off x="235348" y="1516485"/>
            <a:ext cx="58376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sz="2400" dirty="0">
                <a:latin typeface="Corsiva Hebrew" pitchFamily="2" charset="-79"/>
                <a:cs typeface="Corsiva Hebrew" pitchFamily="2" charset="-79"/>
              </a:rPr>
              <a:t>Clutter-aware, clutter-unaware detectors</a:t>
            </a:r>
            <a:endParaRPr lang="en-CN" sz="2400" dirty="0">
              <a:latin typeface="Corsiva Hebrew" pitchFamily="2" charset="-79"/>
              <a:cs typeface="Corsiva Hebrew" pitchFamily="2" charset="-79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F6A8A0-7874-061B-282C-7C769C729ABC}"/>
              </a:ext>
            </a:extLst>
          </p:cNvPr>
          <p:cNvSpPr txBox="1"/>
          <p:nvPr/>
        </p:nvSpPr>
        <p:spPr>
          <a:xfrm>
            <a:off x="7306239" y="1603735"/>
            <a:ext cx="48857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sz="2400" dirty="0">
                <a:latin typeface="Corsiva Hebrew" pitchFamily="2" charset="-79"/>
                <a:cs typeface="Corsiva Hebrew" pitchFamily="2" charset="-79"/>
              </a:rPr>
              <a:t>Distributed/centralized detectors</a:t>
            </a:r>
            <a:endParaRPr lang="en-CN" sz="2400" dirty="0">
              <a:latin typeface="Corsiva Hebrew" pitchFamily="2" charset="-79"/>
              <a:cs typeface="Corsiva Hebrew" pitchFamily="2" charset="-79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D14C25B-FF2E-284F-9DAA-A0ABA50284AD}"/>
              </a:ext>
            </a:extLst>
          </p:cNvPr>
          <p:cNvSpPr txBox="1"/>
          <p:nvPr/>
        </p:nvSpPr>
        <p:spPr>
          <a:xfrm>
            <a:off x="7306239" y="1142070"/>
            <a:ext cx="3748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sz="2400" dirty="0">
                <a:latin typeface="Corsiva Hebrew" pitchFamily="2" charset="-79"/>
                <a:cs typeface="Corsiva Hebrew" pitchFamily="2" charset="-79"/>
              </a:rPr>
              <a:t>Multiple target detectors</a:t>
            </a:r>
            <a:endParaRPr lang="en-CN" sz="2400" dirty="0">
              <a:latin typeface="Corsiva Hebrew" pitchFamily="2" charset="-79"/>
              <a:cs typeface="Corsiva Hebrew" pitchFamily="2" charset="-79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A6712B8-7F46-C344-A18A-07DEC4FE766C}"/>
              </a:ext>
            </a:extLst>
          </p:cNvPr>
          <p:cNvGrpSpPr/>
          <p:nvPr/>
        </p:nvGrpSpPr>
        <p:grpSpPr>
          <a:xfrm>
            <a:off x="0" y="0"/>
            <a:ext cx="12214964" cy="513568"/>
            <a:chOff x="-87683" y="-12526"/>
            <a:chExt cx="12302647" cy="513568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D3B16429-A467-0927-A867-332F40AAF0C0}"/>
                </a:ext>
              </a:extLst>
            </p:cNvPr>
            <p:cNvGrpSpPr/>
            <p:nvPr/>
          </p:nvGrpSpPr>
          <p:grpSpPr>
            <a:xfrm>
              <a:off x="-87683" y="-12526"/>
              <a:ext cx="12302647" cy="513567"/>
              <a:chOff x="-87683" y="-12526"/>
              <a:chExt cx="12302647" cy="513567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155B860B-C3D6-38A0-E0BD-C0D30F4866AB}"/>
                  </a:ext>
                </a:extLst>
              </p:cNvPr>
              <p:cNvSpPr/>
              <p:nvPr/>
            </p:nvSpPr>
            <p:spPr>
              <a:xfrm>
                <a:off x="1480158" y="-12526"/>
                <a:ext cx="9356943" cy="513567"/>
              </a:xfrm>
              <a:prstGeom prst="rect">
                <a:avLst/>
              </a:prstGeom>
              <a:solidFill>
                <a:srgbClr val="861632">
                  <a:alpha val="8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>
                    <a:latin typeface="Corsiva Hebrew" pitchFamily="2" charset="-79"/>
                    <a:cs typeface="Corsiva Hebrew" pitchFamily="2" charset="-79"/>
                  </a:rPr>
                  <a:t>Main ISAC Outlooks in cell-free massive MIMO  </a:t>
                </a:r>
                <a:endParaRPr lang="en-CN" sz="3200" dirty="0">
                  <a:latin typeface="Corsiva Hebrew" pitchFamily="2" charset="-79"/>
                  <a:cs typeface="Corsiva Hebrew" pitchFamily="2" charset="-79"/>
                </a:endParaRPr>
              </a:p>
            </p:txBody>
          </p:sp>
          <p:sp>
            <p:nvSpPr>
              <p:cNvPr id="18" name="Right Triangle 4">
                <a:extLst>
                  <a:ext uri="{FF2B5EF4-FFF2-40B4-BE49-F238E27FC236}">
                    <a16:creationId xmlns:a16="http://schemas.microsoft.com/office/drawing/2014/main" id="{F5C02E9A-F87C-AABF-4F0A-BE1E63B06507}"/>
                  </a:ext>
                </a:extLst>
              </p:cNvPr>
              <p:cNvSpPr/>
              <p:nvPr/>
            </p:nvSpPr>
            <p:spPr>
              <a:xfrm>
                <a:off x="10837101" y="-12526"/>
                <a:ext cx="1377863" cy="513567"/>
              </a:xfrm>
              <a:custGeom>
                <a:avLst/>
                <a:gdLst>
                  <a:gd name="connsiteX0" fmla="*/ 0 w 1139868"/>
                  <a:gd name="connsiteY0" fmla="*/ 388307 h 388307"/>
                  <a:gd name="connsiteX1" fmla="*/ 0 w 1139868"/>
                  <a:gd name="connsiteY1" fmla="*/ 0 h 388307"/>
                  <a:gd name="connsiteX2" fmla="*/ 1139868 w 1139868"/>
                  <a:gd name="connsiteY2" fmla="*/ 388307 h 388307"/>
                  <a:gd name="connsiteX3" fmla="*/ 0 w 1139868"/>
                  <a:gd name="connsiteY3" fmla="*/ 388307 h 388307"/>
                  <a:gd name="connsiteX0" fmla="*/ 0 w 1352811"/>
                  <a:gd name="connsiteY0" fmla="*/ 438411 h 438411"/>
                  <a:gd name="connsiteX1" fmla="*/ 0 w 1352811"/>
                  <a:gd name="connsiteY1" fmla="*/ 50104 h 438411"/>
                  <a:gd name="connsiteX2" fmla="*/ 1352811 w 1352811"/>
                  <a:gd name="connsiteY2" fmla="*/ 0 h 438411"/>
                  <a:gd name="connsiteX3" fmla="*/ 0 w 1352811"/>
                  <a:gd name="connsiteY3" fmla="*/ 438411 h 438411"/>
                  <a:gd name="connsiteX0" fmla="*/ 25052 w 1377863"/>
                  <a:gd name="connsiteY0" fmla="*/ 450937 h 450937"/>
                  <a:gd name="connsiteX1" fmla="*/ 0 w 1377863"/>
                  <a:gd name="connsiteY1" fmla="*/ 0 h 450937"/>
                  <a:gd name="connsiteX2" fmla="*/ 1377863 w 1377863"/>
                  <a:gd name="connsiteY2" fmla="*/ 12526 h 450937"/>
                  <a:gd name="connsiteX3" fmla="*/ 25052 w 1377863"/>
                  <a:gd name="connsiteY3" fmla="*/ 450937 h 450937"/>
                  <a:gd name="connsiteX0" fmla="*/ 0 w 1377863"/>
                  <a:gd name="connsiteY0" fmla="*/ 513567 h 513567"/>
                  <a:gd name="connsiteX1" fmla="*/ 0 w 1377863"/>
                  <a:gd name="connsiteY1" fmla="*/ 0 h 513567"/>
                  <a:gd name="connsiteX2" fmla="*/ 1377863 w 1377863"/>
                  <a:gd name="connsiteY2" fmla="*/ 12526 h 513567"/>
                  <a:gd name="connsiteX3" fmla="*/ 0 w 1377863"/>
                  <a:gd name="connsiteY3" fmla="*/ 513567 h 5135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77863" h="513567">
                    <a:moveTo>
                      <a:pt x="0" y="513567"/>
                    </a:moveTo>
                    <a:lnTo>
                      <a:pt x="0" y="0"/>
                    </a:lnTo>
                    <a:lnTo>
                      <a:pt x="1377863" y="12526"/>
                    </a:lnTo>
                    <a:lnTo>
                      <a:pt x="0" y="513567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/>
              </a:p>
            </p:txBody>
          </p:sp>
          <p:sp>
            <p:nvSpPr>
              <p:cNvPr id="19" name="Right Triangle 4">
                <a:extLst>
                  <a:ext uri="{FF2B5EF4-FFF2-40B4-BE49-F238E27FC236}">
                    <a16:creationId xmlns:a16="http://schemas.microsoft.com/office/drawing/2014/main" id="{8664E313-70CF-CD3F-8559-5E85984BA672}"/>
                  </a:ext>
                </a:extLst>
              </p:cNvPr>
              <p:cNvSpPr/>
              <p:nvPr/>
            </p:nvSpPr>
            <p:spPr>
              <a:xfrm flipH="1">
                <a:off x="-87683" y="-12526"/>
                <a:ext cx="1567841" cy="513567"/>
              </a:xfrm>
              <a:custGeom>
                <a:avLst/>
                <a:gdLst>
                  <a:gd name="connsiteX0" fmla="*/ 0 w 1139868"/>
                  <a:gd name="connsiteY0" fmla="*/ 388307 h 388307"/>
                  <a:gd name="connsiteX1" fmla="*/ 0 w 1139868"/>
                  <a:gd name="connsiteY1" fmla="*/ 0 h 388307"/>
                  <a:gd name="connsiteX2" fmla="*/ 1139868 w 1139868"/>
                  <a:gd name="connsiteY2" fmla="*/ 388307 h 388307"/>
                  <a:gd name="connsiteX3" fmla="*/ 0 w 1139868"/>
                  <a:gd name="connsiteY3" fmla="*/ 388307 h 388307"/>
                  <a:gd name="connsiteX0" fmla="*/ 0 w 1352811"/>
                  <a:gd name="connsiteY0" fmla="*/ 438411 h 438411"/>
                  <a:gd name="connsiteX1" fmla="*/ 0 w 1352811"/>
                  <a:gd name="connsiteY1" fmla="*/ 50104 h 438411"/>
                  <a:gd name="connsiteX2" fmla="*/ 1352811 w 1352811"/>
                  <a:gd name="connsiteY2" fmla="*/ 0 h 438411"/>
                  <a:gd name="connsiteX3" fmla="*/ 0 w 1352811"/>
                  <a:gd name="connsiteY3" fmla="*/ 438411 h 438411"/>
                  <a:gd name="connsiteX0" fmla="*/ 25052 w 1377863"/>
                  <a:gd name="connsiteY0" fmla="*/ 450937 h 450937"/>
                  <a:gd name="connsiteX1" fmla="*/ 0 w 1377863"/>
                  <a:gd name="connsiteY1" fmla="*/ 0 h 450937"/>
                  <a:gd name="connsiteX2" fmla="*/ 1377863 w 1377863"/>
                  <a:gd name="connsiteY2" fmla="*/ 12526 h 450937"/>
                  <a:gd name="connsiteX3" fmla="*/ 25052 w 1377863"/>
                  <a:gd name="connsiteY3" fmla="*/ 450937 h 450937"/>
                  <a:gd name="connsiteX0" fmla="*/ 0 w 1377863"/>
                  <a:gd name="connsiteY0" fmla="*/ 513567 h 513567"/>
                  <a:gd name="connsiteX1" fmla="*/ 0 w 1377863"/>
                  <a:gd name="connsiteY1" fmla="*/ 0 h 513567"/>
                  <a:gd name="connsiteX2" fmla="*/ 1377863 w 1377863"/>
                  <a:gd name="connsiteY2" fmla="*/ 12526 h 513567"/>
                  <a:gd name="connsiteX3" fmla="*/ 0 w 1377863"/>
                  <a:gd name="connsiteY3" fmla="*/ 513567 h 5135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77863" h="513567">
                    <a:moveTo>
                      <a:pt x="0" y="513567"/>
                    </a:moveTo>
                    <a:lnTo>
                      <a:pt x="0" y="0"/>
                    </a:lnTo>
                    <a:lnTo>
                      <a:pt x="1377863" y="12526"/>
                    </a:lnTo>
                    <a:lnTo>
                      <a:pt x="0" y="513567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/>
              </a:p>
            </p:txBody>
          </p:sp>
        </p:grp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802283F8-1BAF-7DE7-71B3-EEC3F305CCA3}"/>
                </a:ext>
              </a:extLst>
            </p:cNvPr>
            <p:cNvSpPr/>
            <p:nvPr/>
          </p:nvSpPr>
          <p:spPr>
            <a:xfrm>
              <a:off x="1480159" y="-12526"/>
              <a:ext cx="574110" cy="513568"/>
            </a:xfrm>
            <a:prstGeom prst="ellipse">
              <a:avLst/>
            </a:prstGeom>
            <a:solidFill>
              <a:srgbClr val="861632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 sz="2400" b="1" dirty="0">
                <a:solidFill>
                  <a:schemeClr val="tx1"/>
                </a:solidFill>
                <a:latin typeface="Imprint MT Shadow" pitchFamily="82" charset="77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614CD604-A520-0C87-2751-FC0F599D1572}"/>
              </a:ext>
            </a:extLst>
          </p:cNvPr>
          <p:cNvSpPr txBox="1"/>
          <p:nvPr/>
        </p:nvSpPr>
        <p:spPr>
          <a:xfrm>
            <a:off x="235348" y="2536419"/>
            <a:ext cx="82266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sz="2400" dirty="0">
                <a:latin typeface="Corsiva Hebrew" pitchFamily="2" charset="-79"/>
                <a:cs typeface="Corsiva Hebrew" pitchFamily="2" charset="-79"/>
              </a:rPr>
              <a:t>Transmission  and end-to-end power/energy minimization </a:t>
            </a:r>
            <a:endParaRPr lang="en-CN" sz="2400" dirty="0">
              <a:latin typeface="Corsiva Hebrew" pitchFamily="2" charset="-79"/>
              <a:cs typeface="Corsiva Hebrew" pitchFamily="2" charset="-79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11FA01D-1D40-4E07-C48F-3F50B2C8347A}"/>
              </a:ext>
            </a:extLst>
          </p:cNvPr>
          <p:cNvSpPr txBox="1"/>
          <p:nvPr/>
        </p:nvSpPr>
        <p:spPr>
          <a:xfrm>
            <a:off x="235348" y="3011842"/>
            <a:ext cx="11802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sz="2400" dirty="0">
                <a:latin typeface="Corsiva Hebrew" pitchFamily="2" charset="-79"/>
                <a:cs typeface="Corsiva Hebrew" pitchFamily="2" charset="-79"/>
              </a:rPr>
              <a:t>Joint power and blocklength optimization for short packet transmission in URLLC</a:t>
            </a:r>
            <a:endParaRPr lang="en-CN" sz="2400" dirty="0">
              <a:latin typeface="Corsiva Hebrew" pitchFamily="2" charset="-79"/>
              <a:cs typeface="Corsiva Hebrew" pitchFamily="2" charset="-79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A35CF04-A23E-23E2-3A47-2692BA0141F8}"/>
              </a:ext>
            </a:extLst>
          </p:cNvPr>
          <p:cNvSpPr txBox="1"/>
          <p:nvPr/>
        </p:nvSpPr>
        <p:spPr>
          <a:xfrm>
            <a:off x="235348" y="4246326"/>
            <a:ext cx="44960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sz="2400" dirty="0">
                <a:latin typeface="Corsiva Hebrew" pitchFamily="2" charset="-79"/>
                <a:cs typeface="Corsiva Hebrew" pitchFamily="2" charset="-79"/>
              </a:rPr>
              <a:t>For mmWave cell-free systems</a:t>
            </a:r>
            <a:endParaRPr lang="en-CN" sz="2400" dirty="0">
              <a:latin typeface="Corsiva Hebrew" pitchFamily="2" charset="-79"/>
              <a:cs typeface="Corsiva Hebrew" pitchFamily="2" charset="-79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3514A1A-5921-15EF-C70F-B1499BFFCCFB}"/>
              </a:ext>
            </a:extLst>
          </p:cNvPr>
          <p:cNvSpPr txBox="1"/>
          <p:nvPr/>
        </p:nvSpPr>
        <p:spPr>
          <a:xfrm>
            <a:off x="4967449" y="4246326"/>
            <a:ext cx="38990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sz="2400" dirty="0">
                <a:latin typeface="Corsiva Hebrew" pitchFamily="2" charset="-79"/>
                <a:cs typeface="Corsiva Hebrew" pitchFamily="2" charset="-79"/>
              </a:rPr>
              <a:t>For multi-target scenarios</a:t>
            </a:r>
            <a:endParaRPr lang="en-CN" sz="2400" dirty="0">
              <a:latin typeface="Corsiva Hebrew" pitchFamily="2" charset="-79"/>
              <a:cs typeface="Corsiva Hebrew" pitchFamily="2" charset="-79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1E007BC-451C-0D4A-0D25-C401C5B6E55E}"/>
              </a:ext>
            </a:extLst>
          </p:cNvPr>
          <p:cNvSpPr txBox="1"/>
          <p:nvPr/>
        </p:nvSpPr>
        <p:spPr>
          <a:xfrm>
            <a:off x="463463" y="5498926"/>
            <a:ext cx="33321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sz="2400" dirty="0">
                <a:latin typeface="Corsiva Hebrew" pitchFamily="2" charset="-79"/>
                <a:cs typeface="Corsiva Hebrew" pitchFamily="2" charset="-79"/>
              </a:rPr>
              <a:t>Detection probability</a:t>
            </a:r>
            <a:endParaRPr lang="en-CN" sz="2400" dirty="0">
              <a:latin typeface="Corsiva Hebrew" pitchFamily="2" charset="-79"/>
              <a:cs typeface="Corsiva Hebrew" pitchFamily="2" charset="-79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9949E98-BF01-B810-6768-8BAA743AA97E}"/>
              </a:ext>
            </a:extLst>
          </p:cNvPr>
          <p:cNvSpPr txBox="1"/>
          <p:nvPr/>
        </p:nvSpPr>
        <p:spPr>
          <a:xfrm>
            <a:off x="3681463" y="5498926"/>
            <a:ext cx="35824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sz="2400" dirty="0">
                <a:latin typeface="Corsiva Hebrew" pitchFamily="2" charset="-79"/>
                <a:cs typeface="Corsiva Hebrew" pitchFamily="2" charset="-79"/>
              </a:rPr>
              <a:t>False alarm probability</a:t>
            </a:r>
            <a:endParaRPr lang="en-CN" sz="2400" dirty="0">
              <a:latin typeface="Corsiva Hebrew" pitchFamily="2" charset="-79"/>
              <a:cs typeface="Corsiva Hebrew" pitchFamily="2" charset="-79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C5E77AA-8828-481C-59CD-EEC1C2A46F76}"/>
              </a:ext>
            </a:extLst>
          </p:cNvPr>
          <p:cNvSpPr txBox="1"/>
          <p:nvPr/>
        </p:nvSpPr>
        <p:spPr>
          <a:xfrm>
            <a:off x="7203572" y="5498926"/>
            <a:ext cx="31411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sz="2400" dirty="0">
                <a:latin typeface="Corsiva Hebrew" pitchFamily="2" charset="-79"/>
                <a:cs typeface="Corsiva Hebrew" pitchFamily="2" charset="-79"/>
              </a:rPr>
              <a:t>Sensing update rate</a:t>
            </a:r>
            <a:endParaRPr lang="en-CN" sz="2400" dirty="0">
              <a:latin typeface="Corsiva Hebrew" pitchFamily="2" charset="-79"/>
              <a:cs typeface="Corsiva Hebrew" pitchFamily="2" charset="-79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4D328F0-AD54-F9FD-72FE-79E50B515EFF}"/>
              </a:ext>
            </a:extLst>
          </p:cNvPr>
          <p:cNvSpPr txBox="1"/>
          <p:nvPr/>
        </p:nvSpPr>
        <p:spPr>
          <a:xfrm>
            <a:off x="7203572" y="6124775"/>
            <a:ext cx="37328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sz="2400" dirty="0">
                <a:latin typeface="Corsiva Hebrew" pitchFamily="2" charset="-79"/>
                <a:cs typeface="Corsiva Hebrew" pitchFamily="2" charset="-79"/>
              </a:rPr>
              <a:t>Fronthaul signaling load</a:t>
            </a:r>
            <a:endParaRPr lang="en-CN" sz="2400" dirty="0">
              <a:latin typeface="Corsiva Hebrew" pitchFamily="2" charset="-79"/>
              <a:cs typeface="Corsiva Hebrew" pitchFamily="2" charset="-79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5F0541C-57C7-DA35-FA42-32136523FCC6}"/>
              </a:ext>
            </a:extLst>
          </p:cNvPr>
          <p:cNvSpPr txBox="1"/>
          <p:nvPr/>
        </p:nvSpPr>
        <p:spPr>
          <a:xfrm>
            <a:off x="477498" y="6124775"/>
            <a:ext cx="27946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sz="2400" dirty="0">
                <a:latin typeface="Corsiva Hebrew" pitchFamily="2" charset="-79"/>
                <a:cs typeface="Corsiva Hebrew" pitchFamily="2" charset="-79"/>
              </a:rPr>
              <a:t>Sensing coverage</a:t>
            </a:r>
            <a:endParaRPr lang="en-CN" sz="2400" dirty="0">
              <a:latin typeface="Corsiva Hebrew" pitchFamily="2" charset="-79"/>
              <a:cs typeface="Corsiva Hebrew" pitchFamily="2" charset="-79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0B73462-E265-1099-2DFB-A7483A2F8433}"/>
              </a:ext>
            </a:extLst>
          </p:cNvPr>
          <p:cNvSpPr txBox="1"/>
          <p:nvPr/>
        </p:nvSpPr>
        <p:spPr>
          <a:xfrm>
            <a:off x="3681463" y="6124775"/>
            <a:ext cx="31317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sz="2400" dirty="0">
                <a:latin typeface="Corsiva Hebrew" pitchFamily="2" charset="-79"/>
                <a:cs typeface="Corsiva Hebrew" pitchFamily="2" charset="-79"/>
              </a:rPr>
              <a:t>Age of sensing (AoS)</a:t>
            </a:r>
            <a:endParaRPr lang="en-CN" sz="2400" dirty="0">
              <a:latin typeface="Corsiva Hebrew" pitchFamily="2" charset="-79"/>
              <a:cs typeface="Corsiva Hebrew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8047362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B006B0F-A933-79E0-C0E8-D6FB5492AB5B}"/>
              </a:ext>
            </a:extLst>
          </p:cNvPr>
          <p:cNvGrpSpPr/>
          <p:nvPr/>
        </p:nvGrpSpPr>
        <p:grpSpPr>
          <a:xfrm>
            <a:off x="0" y="-12526"/>
            <a:ext cx="12214964" cy="513568"/>
            <a:chOff x="-87683" y="-12526"/>
            <a:chExt cx="12302647" cy="51356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99D76010-D04F-20AC-09E0-010919E14F10}"/>
                </a:ext>
              </a:extLst>
            </p:cNvPr>
            <p:cNvGrpSpPr/>
            <p:nvPr/>
          </p:nvGrpSpPr>
          <p:grpSpPr>
            <a:xfrm>
              <a:off x="-87683" y="-12526"/>
              <a:ext cx="12302647" cy="513567"/>
              <a:chOff x="-87683" y="-12526"/>
              <a:chExt cx="12302647" cy="513567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D3175DBB-CA23-D2D8-B8F1-13724D4F643E}"/>
                  </a:ext>
                </a:extLst>
              </p:cNvPr>
              <p:cNvSpPr/>
              <p:nvPr/>
            </p:nvSpPr>
            <p:spPr>
              <a:xfrm>
                <a:off x="1480158" y="-12526"/>
                <a:ext cx="9356943" cy="513567"/>
              </a:xfrm>
              <a:prstGeom prst="rect">
                <a:avLst/>
              </a:prstGeom>
              <a:solidFill>
                <a:srgbClr val="FFC000">
                  <a:alpha val="8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>
                    <a:latin typeface="Corsiva Hebrew" pitchFamily="2" charset="-79"/>
                    <a:cs typeface="Corsiva Hebrew" pitchFamily="2" charset="-79"/>
                  </a:rPr>
                  <a:t>Multi-Static Sensing </a:t>
                </a:r>
                <a:r>
                  <a:rPr lang="en-US" altLang="zh-CN" sz="3200" dirty="0">
                    <a:latin typeface="Corsiva Hebrew" pitchFamily="2" charset="-79"/>
                    <a:cs typeface="Corsiva Hebrew" pitchFamily="2" charset="-79"/>
                  </a:rPr>
                  <a:t>&amp;</a:t>
                </a:r>
                <a:r>
                  <a:rPr lang="en-US" sz="3200" dirty="0">
                    <a:latin typeface="Corsiva Hebrew" pitchFamily="2" charset="-79"/>
                    <a:cs typeface="Corsiva Hebrew" pitchFamily="2" charset="-79"/>
                  </a:rPr>
                  <a:t> Detection</a:t>
                </a:r>
                <a:endParaRPr lang="en-CN" sz="3200" dirty="0">
                  <a:latin typeface="Corsiva Hebrew" pitchFamily="2" charset="-79"/>
                  <a:cs typeface="Corsiva Hebrew" pitchFamily="2" charset="-79"/>
                </a:endParaRPr>
              </a:p>
            </p:txBody>
          </p:sp>
          <p:sp>
            <p:nvSpPr>
              <p:cNvPr id="8" name="Right Triangle 4">
                <a:extLst>
                  <a:ext uri="{FF2B5EF4-FFF2-40B4-BE49-F238E27FC236}">
                    <a16:creationId xmlns:a16="http://schemas.microsoft.com/office/drawing/2014/main" id="{D46DAFA3-D942-DB96-4C00-EA9A297CBDDA}"/>
                  </a:ext>
                </a:extLst>
              </p:cNvPr>
              <p:cNvSpPr/>
              <p:nvPr/>
            </p:nvSpPr>
            <p:spPr>
              <a:xfrm>
                <a:off x="10837101" y="-12526"/>
                <a:ext cx="1377863" cy="513567"/>
              </a:xfrm>
              <a:custGeom>
                <a:avLst/>
                <a:gdLst>
                  <a:gd name="connsiteX0" fmla="*/ 0 w 1139868"/>
                  <a:gd name="connsiteY0" fmla="*/ 388307 h 388307"/>
                  <a:gd name="connsiteX1" fmla="*/ 0 w 1139868"/>
                  <a:gd name="connsiteY1" fmla="*/ 0 h 388307"/>
                  <a:gd name="connsiteX2" fmla="*/ 1139868 w 1139868"/>
                  <a:gd name="connsiteY2" fmla="*/ 388307 h 388307"/>
                  <a:gd name="connsiteX3" fmla="*/ 0 w 1139868"/>
                  <a:gd name="connsiteY3" fmla="*/ 388307 h 388307"/>
                  <a:gd name="connsiteX0" fmla="*/ 0 w 1352811"/>
                  <a:gd name="connsiteY0" fmla="*/ 438411 h 438411"/>
                  <a:gd name="connsiteX1" fmla="*/ 0 w 1352811"/>
                  <a:gd name="connsiteY1" fmla="*/ 50104 h 438411"/>
                  <a:gd name="connsiteX2" fmla="*/ 1352811 w 1352811"/>
                  <a:gd name="connsiteY2" fmla="*/ 0 h 438411"/>
                  <a:gd name="connsiteX3" fmla="*/ 0 w 1352811"/>
                  <a:gd name="connsiteY3" fmla="*/ 438411 h 438411"/>
                  <a:gd name="connsiteX0" fmla="*/ 25052 w 1377863"/>
                  <a:gd name="connsiteY0" fmla="*/ 450937 h 450937"/>
                  <a:gd name="connsiteX1" fmla="*/ 0 w 1377863"/>
                  <a:gd name="connsiteY1" fmla="*/ 0 h 450937"/>
                  <a:gd name="connsiteX2" fmla="*/ 1377863 w 1377863"/>
                  <a:gd name="connsiteY2" fmla="*/ 12526 h 450937"/>
                  <a:gd name="connsiteX3" fmla="*/ 25052 w 1377863"/>
                  <a:gd name="connsiteY3" fmla="*/ 450937 h 450937"/>
                  <a:gd name="connsiteX0" fmla="*/ 0 w 1377863"/>
                  <a:gd name="connsiteY0" fmla="*/ 513567 h 513567"/>
                  <a:gd name="connsiteX1" fmla="*/ 0 w 1377863"/>
                  <a:gd name="connsiteY1" fmla="*/ 0 h 513567"/>
                  <a:gd name="connsiteX2" fmla="*/ 1377863 w 1377863"/>
                  <a:gd name="connsiteY2" fmla="*/ 12526 h 513567"/>
                  <a:gd name="connsiteX3" fmla="*/ 0 w 1377863"/>
                  <a:gd name="connsiteY3" fmla="*/ 513567 h 5135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77863" h="513567">
                    <a:moveTo>
                      <a:pt x="0" y="513567"/>
                    </a:moveTo>
                    <a:lnTo>
                      <a:pt x="0" y="0"/>
                    </a:lnTo>
                    <a:lnTo>
                      <a:pt x="1377863" y="12526"/>
                    </a:lnTo>
                    <a:lnTo>
                      <a:pt x="0" y="513567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/>
              </a:p>
            </p:txBody>
          </p:sp>
          <p:sp>
            <p:nvSpPr>
              <p:cNvPr id="9" name="Right Triangle 4">
                <a:extLst>
                  <a:ext uri="{FF2B5EF4-FFF2-40B4-BE49-F238E27FC236}">
                    <a16:creationId xmlns:a16="http://schemas.microsoft.com/office/drawing/2014/main" id="{5DE91FD1-F56B-2E6B-B576-F9449B3FA490}"/>
                  </a:ext>
                </a:extLst>
              </p:cNvPr>
              <p:cNvSpPr/>
              <p:nvPr/>
            </p:nvSpPr>
            <p:spPr>
              <a:xfrm flipH="1">
                <a:off x="-87683" y="-12526"/>
                <a:ext cx="1567841" cy="513567"/>
              </a:xfrm>
              <a:custGeom>
                <a:avLst/>
                <a:gdLst>
                  <a:gd name="connsiteX0" fmla="*/ 0 w 1139868"/>
                  <a:gd name="connsiteY0" fmla="*/ 388307 h 388307"/>
                  <a:gd name="connsiteX1" fmla="*/ 0 w 1139868"/>
                  <a:gd name="connsiteY1" fmla="*/ 0 h 388307"/>
                  <a:gd name="connsiteX2" fmla="*/ 1139868 w 1139868"/>
                  <a:gd name="connsiteY2" fmla="*/ 388307 h 388307"/>
                  <a:gd name="connsiteX3" fmla="*/ 0 w 1139868"/>
                  <a:gd name="connsiteY3" fmla="*/ 388307 h 388307"/>
                  <a:gd name="connsiteX0" fmla="*/ 0 w 1352811"/>
                  <a:gd name="connsiteY0" fmla="*/ 438411 h 438411"/>
                  <a:gd name="connsiteX1" fmla="*/ 0 w 1352811"/>
                  <a:gd name="connsiteY1" fmla="*/ 50104 h 438411"/>
                  <a:gd name="connsiteX2" fmla="*/ 1352811 w 1352811"/>
                  <a:gd name="connsiteY2" fmla="*/ 0 h 438411"/>
                  <a:gd name="connsiteX3" fmla="*/ 0 w 1352811"/>
                  <a:gd name="connsiteY3" fmla="*/ 438411 h 438411"/>
                  <a:gd name="connsiteX0" fmla="*/ 25052 w 1377863"/>
                  <a:gd name="connsiteY0" fmla="*/ 450937 h 450937"/>
                  <a:gd name="connsiteX1" fmla="*/ 0 w 1377863"/>
                  <a:gd name="connsiteY1" fmla="*/ 0 h 450937"/>
                  <a:gd name="connsiteX2" fmla="*/ 1377863 w 1377863"/>
                  <a:gd name="connsiteY2" fmla="*/ 12526 h 450937"/>
                  <a:gd name="connsiteX3" fmla="*/ 25052 w 1377863"/>
                  <a:gd name="connsiteY3" fmla="*/ 450937 h 450937"/>
                  <a:gd name="connsiteX0" fmla="*/ 0 w 1377863"/>
                  <a:gd name="connsiteY0" fmla="*/ 513567 h 513567"/>
                  <a:gd name="connsiteX1" fmla="*/ 0 w 1377863"/>
                  <a:gd name="connsiteY1" fmla="*/ 0 h 513567"/>
                  <a:gd name="connsiteX2" fmla="*/ 1377863 w 1377863"/>
                  <a:gd name="connsiteY2" fmla="*/ 12526 h 513567"/>
                  <a:gd name="connsiteX3" fmla="*/ 0 w 1377863"/>
                  <a:gd name="connsiteY3" fmla="*/ 513567 h 5135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77863" h="513567">
                    <a:moveTo>
                      <a:pt x="0" y="513567"/>
                    </a:moveTo>
                    <a:lnTo>
                      <a:pt x="0" y="0"/>
                    </a:lnTo>
                    <a:lnTo>
                      <a:pt x="1377863" y="12526"/>
                    </a:lnTo>
                    <a:lnTo>
                      <a:pt x="0" y="513567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/>
              </a:p>
            </p:txBody>
          </p:sp>
        </p:grp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EB8A3925-BB29-5F41-0057-7A2CEF88FD4A}"/>
                </a:ext>
              </a:extLst>
            </p:cNvPr>
            <p:cNvSpPr/>
            <p:nvPr/>
          </p:nvSpPr>
          <p:spPr>
            <a:xfrm>
              <a:off x="1480159" y="-12526"/>
              <a:ext cx="574110" cy="51356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N" b="1" dirty="0">
                  <a:solidFill>
                    <a:schemeClr val="tx1"/>
                  </a:solidFill>
                  <a:latin typeface="Imprint MT Shadow" pitchFamily="82" charset="77"/>
                </a:rPr>
                <a:t>02</a:t>
              </a:r>
              <a:endParaRPr lang="en-CN" sz="2400" b="1" dirty="0">
                <a:solidFill>
                  <a:schemeClr val="tx1"/>
                </a:solidFill>
                <a:latin typeface="Imprint MT Shadow" pitchFamily="82" charset="77"/>
              </a:endParaRPr>
            </a:p>
          </p:txBody>
        </p:sp>
      </p:grpSp>
      <p:sp>
        <p:nvSpPr>
          <p:cNvPr id="10" name="Round Diagonal Corner Rectangle 9">
            <a:extLst>
              <a:ext uri="{FF2B5EF4-FFF2-40B4-BE49-F238E27FC236}">
                <a16:creationId xmlns:a16="http://schemas.microsoft.com/office/drawing/2014/main" id="{EEA43514-A542-DA80-80CE-22F8780942B3}"/>
              </a:ext>
            </a:extLst>
          </p:cNvPr>
          <p:cNvSpPr/>
          <p:nvPr/>
        </p:nvSpPr>
        <p:spPr>
          <a:xfrm>
            <a:off x="983687" y="1133605"/>
            <a:ext cx="2016690" cy="1540701"/>
          </a:xfrm>
          <a:prstGeom prst="round2Diag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Imprint MT Shadow" pitchFamily="82" charset="77"/>
              </a:rPr>
              <a:t>Cell-Free Massive MIMO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33892BCF-EBC5-9167-744E-20AA9E5F2A1A}"/>
              </a:ext>
            </a:extLst>
          </p:cNvPr>
          <p:cNvSpPr/>
          <p:nvPr/>
        </p:nvSpPr>
        <p:spPr>
          <a:xfrm>
            <a:off x="4164511" y="1133605"/>
            <a:ext cx="1899781" cy="1665961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Imprint MT Shadow" pitchFamily="82" charset="77"/>
              </a:rPr>
              <a:t>Multi-static Sensing</a:t>
            </a:r>
            <a:endParaRPr lang="en-CN" sz="3200" dirty="0">
              <a:latin typeface="Imprint MT Shadow" pitchFamily="82" charset="77"/>
            </a:endParaRPr>
          </a:p>
        </p:txBody>
      </p:sp>
      <p:sp>
        <p:nvSpPr>
          <p:cNvPr id="13" name="Plus 12">
            <a:extLst>
              <a:ext uri="{FF2B5EF4-FFF2-40B4-BE49-F238E27FC236}">
                <a16:creationId xmlns:a16="http://schemas.microsoft.com/office/drawing/2014/main" id="{BFEC8BDA-A8B1-96D2-9842-C33C56A584B8}"/>
              </a:ext>
            </a:extLst>
          </p:cNvPr>
          <p:cNvSpPr/>
          <p:nvPr/>
        </p:nvSpPr>
        <p:spPr>
          <a:xfrm>
            <a:off x="3212926" y="1415440"/>
            <a:ext cx="739036" cy="977030"/>
          </a:xfrm>
          <a:prstGeom prst="mathPlus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767F8745-E578-9E0F-F8BA-7782E6404E2B}"/>
              </a:ext>
            </a:extLst>
          </p:cNvPr>
          <p:cNvSpPr/>
          <p:nvPr/>
        </p:nvSpPr>
        <p:spPr>
          <a:xfrm>
            <a:off x="6276841" y="1778694"/>
            <a:ext cx="1202499" cy="37578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E2F7A75-4781-184B-C345-BC2D71D0241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246"/>
          <a:stretch>
            <a:fillRect/>
          </a:stretch>
        </p:blipFill>
        <p:spPr>
          <a:xfrm>
            <a:off x="7974903" y="511129"/>
            <a:ext cx="3919667" cy="2910909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D9191C3-9D31-9589-9CE3-2BBF96AA2E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032" y="2818354"/>
            <a:ext cx="2093229" cy="1540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5243132-5EA5-8E4B-E28F-B404BFE626F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295" b="-412"/>
          <a:stretch>
            <a:fillRect/>
          </a:stretch>
        </p:blipFill>
        <p:spPr>
          <a:xfrm>
            <a:off x="973390" y="2625424"/>
            <a:ext cx="2037283" cy="159322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BA04AC4-5C16-46DF-B8D8-91AE8A8779DD}"/>
              </a:ext>
            </a:extLst>
          </p:cNvPr>
          <p:cNvSpPr txBox="1"/>
          <p:nvPr/>
        </p:nvSpPr>
        <p:spPr>
          <a:xfrm>
            <a:off x="676405" y="4835047"/>
            <a:ext cx="10989227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ü"/>
            </a:pPr>
            <a:r>
              <a:rPr lang="en-US" sz="2000" dirty="0">
                <a:latin typeface="Amasis MT Pro" panose="02040504050005020304" pitchFamily="18" charset="77"/>
              </a:rPr>
              <a:t>Cell-free massive MIMO uses distributed APs coordinated by a central unit—no traditional cells</a:t>
            </a:r>
            <a:endParaRPr lang="en-CN" sz="2000" dirty="0">
              <a:latin typeface="Amasis MT Pro" panose="02040504050005020304" pitchFamily="18" charset="7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E15A5AD-F503-0FF4-E561-B0EA32FE0605}"/>
              </a:ext>
            </a:extLst>
          </p:cNvPr>
          <p:cNvSpPr txBox="1"/>
          <p:nvPr/>
        </p:nvSpPr>
        <p:spPr>
          <a:xfrm>
            <a:off x="676405" y="5341138"/>
            <a:ext cx="109253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ü"/>
            </a:pPr>
            <a:r>
              <a:rPr lang="en-US" sz="2000" dirty="0">
                <a:latin typeface="Amasis MT Pro" panose="02040504050005020304" pitchFamily="18" charset="77"/>
              </a:rPr>
              <a:t>Multi-static sensing enables target detection via spatially distributed transmitters and receivers.</a:t>
            </a:r>
            <a:endParaRPr lang="en-CN" sz="2000" dirty="0">
              <a:latin typeface="Amasis MT Pro" panose="02040504050005020304" pitchFamily="18" charset="7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2298D8B-B299-E979-6734-9F794DB781CF}"/>
              </a:ext>
            </a:extLst>
          </p:cNvPr>
          <p:cNvSpPr txBox="1"/>
          <p:nvPr/>
        </p:nvSpPr>
        <p:spPr>
          <a:xfrm>
            <a:off x="676405" y="5864615"/>
            <a:ext cx="98459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ü"/>
            </a:pPr>
            <a:r>
              <a:rPr lang="en-US" sz="2000" dirty="0">
                <a:latin typeface="Amasis MT Pro" panose="02040504050005020304" pitchFamily="18" charset="77"/>
              </a:rPr>
              <a:t>Enhances target detection, localization accuracy, and network-wide sensing coverage</a:t>
            </a:r>
            <a:endParaRPr lang="en-CN" sz="2000" dirty="0">
              <a:latin typeface="Amasis MT Pro" panose="02040504050005020304" pitchFamily="18" charset="7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85AF25A-4553-7031-FFF1-07448684EF20}"/>
              </a:ext>
            </a:extLst>
          </p:cNvPr>
          <p:cNvSpPr txBox="1"/>
          <p:nvPr/>
        </p:nvSpPr>
        <p:spPr>
          <a:xfrm>
            <a:off x="676405" y="6351298"/>
            <a:ext cx="93149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ü"/>
            </a:pPr>
            <a:r>
              <a:rPr lang="en-US" sz="2000" dirty="0">
                <a:latin typeface="Amasis MT Pro" panose="02040504050005020304" pitchFamily="18" charset="77"/>
              </a:rPr>
              <a:t>Ideal for applications like unauthorized drone detection and security monitoring.</a:t>
            </a:r>
            <a:endParaRPr lang="en-CN" sz="2000" dirty="0">
              <a:latin typeface="Amasis MT Pro" panose="02040504050005020304" pitchFamily="18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7954265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CE63326-937F-421A-724F-7947EAD97288}"/>
              </a:ext>
            </a:extLst>
          </p:cNvPr>
          <p:cNvSpPr txBox="1"/>
          <p:nvPr/>
        </p:nvSpPr>
        <p:spPr>
          <a:xfrm>
            <a:off x="330541" y="1227551"/>
            <a:ext cx="5561138" cy="461665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Imprint MT Shadow" pitchFamily="82" charset="77"/>
              </a:rPr>
              <a:t>ISAC for Unauthorized Drone Detection</a:t>
            </a:r>
            <a:endParaRPr lang="en-CN" sz="2400" dirty="0">
              <a:latin typeface="Imprint MT Shadow" pitchFamily="82" charset="7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DD481E-A3A1-1C7B-FBF9-8B6FB8F4DDBD}"/>
              </a:ext>
            </a:extLst>
          </p:cNvPr>
          <p:cNvSpPr txBox="1"/>
          <p:nvPr/>
        </p:nvSpPr>
        <p:spPr>
          <a:xfrm>
            <a:off x="499744" y="1786398"/>
            <a:ext cx="1691489" cy="46166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en-CN" sz="2400" dirty="0">
                <a:latin typeface="Imprint MT Shadow" pitchFamily="82" charset="77"/>
              </a:rPr>
              <a:t>Challenges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82D80D-D70D-C8AB-17C3-70A1524F6F23}"/>
              </a:ext>
            </a:extLst>
          </p:cNvPr>
          <p:cNvSpPr txBox="1"/>
          <p:nvPr/>
        </p:nvSpPr>
        <p:spPr>
          <a:xfrm>
            <a:off x="424587" y="2265930"/>
            <a:ext cx="915186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masis MT Pro" panose="02040504050005020304" pitchFamily="18" charset="77"/>
              </a:rPr>
              <a:t>• Resource sharing between communication and sensing </a:t>
            </a:r>
          </a:p>
          <a:p>
            <a:r>
              <a:rPr lang="en-US" sz="2400" dirty="0">
                <a:latin typeface="Amasis MT Pro" panose="02040504050005020304" pitchFamily="18" charset="77"/>
              </a:rPr>
              <a:t>• Dynamic environment necessitates fast sensing with high coverage</a:t>
            </a:r>
            <a:endParaRPr lang="en-CN" sz="2400" dirty="0">
              <a:latin typeface="Amasis MT Pro" panose="02040504050005020304" pitchFamily="18" charset="77"/>
            </a:endParaRPr>
          </a:p>
        </p:txBody>
      </p:sp>
      <p:sp>
        <p:nvSpPr>
          <p:cNvPr id="10" name="7-Point Star 9">
            <a:extLst>
              <a:ext uri="{FF2B5EF4-FFF2-40B4-BE49-F238E27FC236}">
                <a16:creationId xmlns:a16="http://schemas.microsoft.com/office/drawing/2014/main" id="{BDC1BE25-C999-2ACE-C3E3-45AFF749AFF1}"/>
              </a:ext>
            </a:extLst>
          </p:cNvPr>
          <p:cNvSpPr/>
          <p:nvPr/>
        </p:nvSpPr>
        <p:spPr>
          <a:xfrm>
            <a:off x="9416868" y="446447"/>
            <a:ext cx="2444591" cy="2747690"/>
          </a:xfrm>
          <a:prstGeom prst="star7">
            <a:avLst>
              <a:gd name="adj" fmla="val 39428"/>
              <a:gd name="hf" fmla="val 102572"/>
              <a:gd name="vf" fmla="val 105210"/>
            </a:avLst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Imprint MT Shadow" pitchFamily="82" charset="77"/>
              </a:rPr>
              <a:t>How to obtain fresh sensing information with a good coverage?</a:t>
            </a:r>
            <a:endParaRPr lang="en-CN" sz="2000" dirty="0">
              <a:latin typeface="Imprint MT Shadow" pitchFamily="82" charset="7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28DA001-C7DB-363F-C2E6-3847D68C38F9}"/>
              </a:ext>
            </a:extLst>
          </p:cNvPr>
          <p:cNvSpPr txBox="1"/>
          <p:nvPr/>
        </p:nvSpPr>
        <p:spPr>
          <a:xfrm>
            <a:off x="261749" y="3982037"/>
            <a:ext cx="4759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 sz="4000" dirty="0">
                <a:latin typeface="Amasis MT Pro" panose="02040504050005020304" pitchFamily="18" charset="77"/>
                <a:cs typeface="Angsana New" panose="02020603050405020304" pitchFamily="18" charset="-34"/>
              </a:rPr>
              <a:t> </a:t>
            </a:r>
            <a:endParaRPr lang="en-CN" sz="4000" dirty="0">
              <a:latin typeface="Amasis MT Pro" panose="02040504050005020304" pitchFamily="18" charset="77"/>
              <a:cs typeface="Angsana New" panose="02020603050405020304" pitchFamily="18" charset="-34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8F5A27B-183C-62D4-C375-995801DF2066}"/>
              </a:ext>
            </a:extLst>
          </p:cNvPr>
          <p:cNvSpPr txBox="1"/>
          <p:nvPr/>
        </p:nvSpPr>
        <p:spPr>
          <a:xfrm>
            <a:off x="682239" y="4089758"/>
            <a:ext cx="54184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masis MT Pro" panose="02040504050005020304" pitchFamily="18" charset="77"/>
                <a:cs typeface="Angsana New" panose="02020603050405020304" pitchFamily="18" charset="-34"/>
              </a:rPr>
              <a:t>High precision (High sensing coverage)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CF2DD1D-86AC-0F67-8B80-DC57B95F7829}"/>
              </a:ext>
            </a:extLst>
          </p:cNvPr>
          <p:cNvSpPr txBox="1"/>
          <p:nvPr/>
        </p:nvSpPr>
        <p:spPr>
          <a:xfrm>
            <a:off x="682239" y="4520665"/>
            <a:ext cx="89029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masis MT Pro" panose="02040504050005020304" pitchFamily="18" charset="77"/>
                <a:cs typeface="Angsana New" panose="02020603050405020304" pitchFamily="18" charset="-34"/>
              </a:rPr>
              <a:t>Freshness of the sensing updates (Low age of sensing information)</a:t>
            </a:r>
            <a:endParaRPr lang="en-CN" sz="2400" dirty="0">
              <a:latin typeface="Amasis MT Pro" panose="02040504050005020304" pitchFamily="18" charset="77"/>
              <a:cs typeface="Angsana New" panose="02020603050405020304" pitchFamily="18" charset="-34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972ED2C-7007-DD01-1094-4F7A4A9D514A}"/>
              </a:ext>
            </a:extLst>
          </p:cNvPr>
          <p:cNvSpPr txBox="1"/>
          <p:nvPr/>
        </p:nvSpPr>
        <p:spPr>
          <a:xfrm flipH="1">
            <a:off x="261749" y="4445871"/>
            <a:ext cx="33782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 sz="4000" dirty="0">
                <a:latin typeface="Amasis MT Pro" panose="02040504050005020304" pitchFamily="18" charset="77"/>
                <a:cs typeface="Angsana New" panose="02020603050405020304" pitchFamily="18" charset="-34"/>
              </a:rPr>
              <a:t> </a:t>
            </a:r>
            <a:endParaRPr lang="en-CN" sz="4000" dirty="0">
              <a:latin typeface="Amasis MT Pro" panose="02040504050005020304" pitchFamily="18" charset="77"/>
              <a:cs typeface="Angsana New" panose="02020603050405020304" pitchFamily="18" charset="-34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3E4E278-4374-6B98-1F9A-090DC5B1573F}"/>
              </a:ext>
            </a:extLst>
          </p:cNvPr>
          <p:cNvSpPr txBox="1"/>
          <p:nvPr/>
        </p:nvSpPr>
        <p:spPr>
          <a:xfrm>
            <a:off x="237994" y="6145970"/>
            <a:ext cx="112984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 X, Behdad Z, Topal OA, Demir ÖT, and Cavdar C, </a:t>
            </a:r>
            <a:r>
              <a:rPr lang="en-US" i="1" dirty="0">
                <a:latin typeface="Arial Narrow" panose="020B0604020202020204" pitchFamily="34" charset="0"/>
                <a:cs typeface="Arial Narrow" panose="020B0604020202020204" pitchFamily="34" charset="0"/>
              </a:rPr>
              <a:t>Detecting Unauthorized Drones with Cell-Free Integrated Sensing and Communication</a:t>
            </a:r>
            <a:r>
              <a:rPr lang="en-US" dirty="0"/>
              <a:t>, Accepted in IEEE WCNC 2025</a:t>
            </a:r>
            <a:endParaRPr lang="en-CN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40753D9-EB4D-A4A5-B121-1EB9188E6CB7}"/>
              </a:ext>
            </a:extLst>
          </p:cNvPr>
          <p:cNvSpPr txBox="1"/>
          <p:nvPr/>
        </p:nvSpPr>
        <p:spPr>
          <a:xfrm>
            <a:off x="499744" y="3607856"/>
            <a:ext cx="1755609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CN" sz="2400" dirty="0">
                <a:solidFill>
                  <a:schemeClr val="bg2">
                    <a:lumMod val="10000"/>
                  </a:schemeClr>
                </a:solidFill>
                <a:latin typeface="Imprint MT Shadow" pitchFamily="82" charset="77"/>
              </a:rPr>
              <a:t>Main Goals 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107417A-E1CC-41A2-9FC8-EA6C98E113F7}"/>
              </a:ext>
            </a:extLst>
          </p:cNvPr>
          <p:cNvGrpSpPr/>
          <p:nvPr/>
        </p:nvGrpSpPr>
        <p:grpSpPr>
          <a:xfrm>
            <a:off x="0" y="-12526"/>
            <a:ext cx="12214964" cy="513568"/>
            <a:chOff x="-87683" y="-12526"/>
            <a:chExt cx="12302647" cy="513568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69B69FE4-4FDE-CF6E-DF24-75F43D2EC1B5}"/>
                </a:ext>
              </a:extLst>
            </p:cNvPr>
            <p:cNvGrpSpPr/>
            <p:nvPr/>
          </p:nvGrpSpPr>
          <p:grpSpPr>
            <a:xfrm>
              <a:off x="-87683" y="-12526"/>
              <a:ext cx="12302647" cy="513567"/>
              <a:chOff x="-87683" y="-12526"/>
              <a:chExt cx="12302647" cy="513567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B5C320BC-0604-5434-1A8D-3B4527C5AEBE}"/>
                  </a:ext>
                </a:extLst>
              </p:cNvPr>
              <p:cNvSpPr/>
              <p:nvPr/>
            </p:nvSpPr>
            <p:spPr>
              <a:xfrm>
                <a:off x="1480158" y="-12526"/>
                <a:ext cx="9356943" cy="513567"/>
              </a:xfrm>
              <a:prstGeom prst="rect">
                <a:avLst/>
              </a:prstGeom>
              <a:solidFill>
                <a:srgbClr val="FFC000">
                  <a:alpha val="8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>
                    <a:latin typeface="Corsiva Hebrew" pitchFamily="2" charset="-79"/>
                    <a:cs typeface="Corsiva Hebrew" pitchFamily="2" charset="-79"/>
                  </a:rPr>
                  <a:t>Multi-Static Sensing </a:t>
                </a:r>
                <a:r>
                  <a:rPr lang="en-US" altLang="zh-CN" sz="3200" dirty="0">
                    <a:latin typeface="Corsiva Hebrew" pitchFamily="2" charset="-79"/>
                    <a:cs typeface="Corsiva Hebrew" pitchFamily="2" charset="-79"/>
                  </a:rPr>
                  <a:t>&amp;</a:t>
                </a:r>
                <a:r>
                  <a:rPr lang="en-US" sz="3200" dirty="0">
                    <a:latin typeface="Corsiva Hebrew" pitchFamily="2" charset="-79"/>
                    <a:cs typeface="Corsiva Hebrew" pitchFamily="2" charset="-79"/>
                  </a:rPr>
                  <a:t> Detection</a:t>
                </a:r>
                <a:endParaRPr lang="en-CN" sz="3200" dirty="0">
                  <a:latin typeface="Corsiva Hebrew" pitchFamily="2" charset="-79"/>
                  <a:cs typeface="Corsiva Hebrew" pitchFamily="2" charset="-79"/>
                </a:endParaRPr>
              </a:p>
            </p:txBody>
          </p:sp>
          <p:sp>
            <p:nvSpPr>
              <p:cNvPr id="22" name="Right Triangle 4">
                <a:extLst>
                  <a:ext uri="{FF2B5EF4-FFF2-40B4-BE49-F238E27FC236}">
                    <a16:creationId xmlns:a16="http://schemas.microsoft.com/office/drawing/2014/main" id="{CD873ED6-F983-6D66-9817-88D78AB4413F}"/>
                  </a:ext>
                </a:extLst>
              </p:cNvPr>
              <p:cNvSpPr/>
              <p:nvPr/>
            </p:nvSpPr>
            <p:spPr>
              <a:xfrm>
                <a:off x="10837101" y="-12526"/>
                <a:ext cx="1377863" cy="513567"/>
              </a:xfrm>
              <a:custGeom>
                <a:avLst/>
                <a:gdLst>
                  <a:gd name="connsiteX0" fmla="*/ 0 w 1139868"/>
                  <a:gd name="connsiteY0" fmla="*/ 388307 h 388307"/>
                  <a:gd name="connsiteX1" fmla="*/ 0 w 1139868"/>
                  <a:gd name="connsiteY1" fmla="*/ 0 h 388307"/>
                  <a:gd name="connsiteX2" fmla="*/ 1139868 w 1139868"/>
                  <a:gd name="connsiteY2" fmla="*/ 388307 h 388307"/>
                  <a:gd name="connsiteX3" fmla="*/ 0 w 1139868"/>
                  <a:gd name="connsiteY3" fmla="*/ 388307 h 388307"/>
                  <a:gd name="connsiteX0" fmla="*/ 0 w 1352811"/>
                  <a:gd name="connsiteY0" fmla="*/ 438411 h 438411"/>
                  <a:gd name="connsiteX1" fmla="*/ 0 w 1352811"/>
                  <a:gd name="connsiteY1" fmla="*/ 50104 h 438411"/>
                  <a:gd name="connsiteX2" fmla="*/ 1352811 w 1352811"/>
                  <a:gd name="connsiteY2" fmla="*/ 0 h 438411"/>
                  <a:gd name="connsiteX3" fmla="*/ 0 w 1352811"/>
                  <a:gd name="connsiteY3" fmla="*/ 438411 h 438411"/>
                  <a:gd name="connsiteX0" fmla="*/ 25052 w 1377863"/>
                  <a:gd name="connsiteY0" fmla="*/ 450937 h 450937"/>
                  <a:gd name="connsiteX1" fmla="*/ 0 w 1377863"/>
                  <a:gd name="connsiteY1" fmla="*/ 0 h 450937"/>
                  <a:gd name="connsiteX2" fmla="*/ 1377863 w 1377863"/>
                  <a:gd name="connsiteY2" fmla="*/ 12526 h 450937"/>
                  <a:gd name="connsiteX3" fmla="*/ 25052 w 1377863"/>
                  <a:gd name="connsiteY3" fmla="*/ 450937 h 450937"/>
                  <a:gd name="connsiteX0" fmla="*/ 0 w 1377863"/>
                  <a:gd name="connsiteY0" fmla="*/ 513567 h 513567"/>
                  <a:gd name="connsiteX1" fmla="*/ 0 w 1377863"/>
                  <a:gd name="connsiteY1" fmla="*/ 0 h 513567"/>
                  <a:gd name="connsiteX2" fmla="*/ 1377863 w 1377863"/>
                  <a:gd name="connsiteY2" fmla="*/ 12526 h 513567"/>
                  <a:gd name="connsiteX3" fmla="*/ 0 w 1377863"/>
                  <a:gd name="connsiteY3" fmla="*/ 513567 h 5135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77863" h="513567">
                    <a:moveTo>
                      <a:pt x="0" y="513567"/>
                    </a:moveTo>
                    <a:lnTo>
                      <a:pt x="0" y="0"/>
                    </a:lnTo>
                    <a:lnTo>
                      <a:pt x="1377863" y="12526"/>
                    </a:lnTo>
                    <a:lnTo>
                      <a:pt x="0" y="513567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/>
              </a:p>
            </p:txBody>
          </p:sp>
          <p:sp>
            <p:nvSpPr>
              <p:cNvPr id="23" name="Right Triangle 4">
                <a:extLst>
                  <a:ext uri="{FF2B5EF4-FFF2-40B4-BE49-F238E27FC236}">
                    <a16:creationId xmlns:a16="http://schemas.microsoft.com/office/drawing/2014/main" id="{4643114D-389E-7378-A4AC-D9A22553B0B3}"/>
                  </a:ext>
                </a:extLst>
              </p:cNvPr>
              <p:cNvSpPr/>
              <p:nvPr/>
            </p:nvSpPr>
            <p:spPr>
              <a:xfrm flipH="1">
                <a:off x="-87683" y="-12526"/>
                <a:ext cx="1567841" cy="513567"/>
              </a:xfrm>
              <a:custGeom>
                <a:avLst/>
                <a:gdLst>
                  <a:gd name="connsiteX0" fmla="*/ 0 w 1139868"/>
                  <a:gd name="connsiteY0" fmla="*/ 388307 h 388307"/>
                  <a:gd name="connsiteX1" fmla="*/ 0 w 1139868"/>
                  <a:gd name="connsiteY1" fmla="*/ 0 h 388307"/>
                  <a:gd name="connsiteX2" fmla="*/ 1139868 w 1139868"/>
                  <a:gd name="connsiteY2" fmla="*/ 388307 h 388307"/>
                  <a:gd name="connsiteX3" fmla="*/ 0 w 1139868"/>
                  <a:gd name="connsiteY3" fmla="*/ 388307 h 388307"/>
                  <a:gd name="connsiteX0" fmla="*/ 0 w 1352811"/>
                  <a:gd name="connsiteY0" fmla="*/ 438411 h 438411"/>
                  <a:gd name="connsiteX1" fmla="*/ 0 w 1352811"/>
                  <a:gd name="connsiteY1" fmla="*/ 50104 h 438411"/>
                  <a:gd name="connsiteX2" fmla="*/ 1352811 w 1352811"/>
                  <a:gd name="connsiteY2" fmla="*/ 0 h 438411"/>
                  <a:gd name="connsiteX3" fmla="*/ 0 w 1352811"/>
                  <a:gd name="connsiteY3" fmla="*/ 438411 h 438411"/>
                  <a:gd name="connsiteX0" fmla="*/ 25052 w 1377863"/>
                  <a:gd name="connsiteY0" fmla="*/ 450937 h 450937"/>
                  <a:gd name="connsiteX1" fmla="*/ 0 w 1377863"/>
                  <a:gd name="connsiteY1" fmla="*/ 0 h 450937"/>
                  <a:gd name="connsiteX2" fmla="*/ 1377863 w 1377863"/>
                  <a:gd name="connsiteY2" fmla="*/ 12526 h 450937"/>
                  <a:gd name="connsiteX3" fmla="*/ 25052 w 1377863"/>
                  <a:gd name="connsiteY3" fmla="*/ 450937 h 450937"/>
                  <a:gd name="connsiteX0" fmla="*/ 0 w 1377863"/>
                  <a:gd name="connsiteY0" fmla="*/ 513567 h 513567"/>
                  <a:gd name="connsiteX1" fmla="*/ 0 w 1377863"/>
                  <a:gd name="connsiteY1" fmla="*/ 0 h 513567"/>
                  <a:gd name="connsiteX2" fmla="*/ 1377863 w 1377863"/>
                  <a:gd name="connsiteY2" fmla="*/ 12526 h 513567"/>
                  <a:gd name="connsiteX3" fmla="*/ 0 w 1377863"/>
                  <a:gd name="connsiteY3" fmla="*/ 513567 h 5135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77863" h="513567">
                    <a:moveTo>
                      <a:pt x="0" y="513567"/>
                    </a:moveTo>
                    <a:lnTo>
                      <a:pt x="0" y="0"/>
                    </a:lnTo>
                    <a:lnTo>
                      <a:pt x="1377863" y="12526"/>
                    </a:lnTo>
                    <a:lnTo>
                      <a:pt x="0" y="513567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/>
              </a:p>
            </p:txBody>
          </p:sp>
        </p:grp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890071DF-AFF5-4BC9-30F5-76A335C7DC00}"/>
                </a:ext>
              </a:extLst>
            </p:cNvPr>
            <p:cNvSpPr/>
            <p:nvPr/>
          </p:nvSpPr>
          <p:spPr>
            <a:xfrm>
              <a:off x="1480159" y="-12526"/>
              <a:ext cx="574110" cy="513568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 sz="2400" b="1" dirty="0">
                <a:solidFill>
                  <a:schemeClr val="tx1"/>
                </a:solidFill>
                <a:latin typeface="Imprint MT Shadow" pitchFamily="82" charset="77"/>
              </a:endParaRPr>
            </a:p>
          </p:txBody>
        </p:sp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34A6C248-539D-8266-20A6-A924D3D13CE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7246"/>
          <a:stretch>
            <a:fillRect/>
          </a:stretch>
        </p:blipFill>
        <p:spPr>
          <a:xfrm>
            <a:off x="8876776" y="3029555"/>
            <a:ext cx="3315224" cy="2462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652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EC7D296B-E9D6-B9C2-8EE1-55B8F19595AC}"/>
              </a:ext>
            </a:extLst>
          </p:cNvPr>
          <p:cNvGrpSpPr/>
          <p:nvPr/>
        </p:nvGrpSpPr>
        <p:grpSpPr>
          <a:xfrm>
            <a:off x="0" y="-12526"/>
            <a:ext cx="12214964" cy="513568"/>
            <a:chOff x="-87683" y="-12526"/>
            <a:chExt cx="12302647" cy="51356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0DBE8ED4-241C-062F-E431-90E4DA35DE14}"/>
                </a:ext>
              </a:extLst>
            </p:cNvPr>
            <p:cNvGrpSpPr/>
            <p:nvPr/>
          </p:nvGrpSpPr>
          <p:grpSpPr>
            <a:xfrm>
              <a:off x="-87683" y="-12526"/>
              <a:ext cx="12302647" cy="513567"/>
              <a:chOff x="-87683" y="-12526"/>
              <a:chExt cx="12302647" cy="513567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B0E6B1F7-D06E-6581-337C-7572BD992842}"/>
                  </a:ext>
                </a:extLst>
              </p:cNvPr>
              <p:cNvSpPr/>
              <p:nvPr/>
            </p:nvSpPr>
            <p:spPr>
              <a:xfrm>
                <a:off x="1480158" y="-12526"/>
                <a:ext cx="9356943" cy="513567"/>
              </a:xfrm>
              <a:prstGeom prst="rect">
                <a:avLst/>
              </a:prstGeom>
              <a:solidFill>
                <a:schemeClr val="accent3">
                  <a:lumMod val="75000"/>
                  <a:alpha val="8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200" dirty="0">
                    <a:latin typeface="Corsiva Hebrew" pitchFamily="2" charset="-79"/>
                    <a:cs typeface="Corsiva Hebrew" pitchFamily="2" charset="-79"/>
                  </a:rPr>
                  <a:t>     </a:t>
                </a:r>
                <a:r>
                  <a:rPr lang="zh-CN" altLang="en-US" sz="3200" dirty="0">
                    <a:latin typeface="Corsiva Hebrew" pitchFamily="2" charset="-79"/>
                    <a:cs typeface="Corsiva Hebrew" pitchFamily="2" charset="-79"/>
                  </a:rPr>
                  <a:t> </a:t>
                </a:r>
                <a:r>
                  <a:rPr lang="en-US" sz="3200" dirty="0">
                    <a:latin typeface="Corsiva Hebrew" pitchFamily="2" charset="-79"/>
                    <a:cs typeface="Corsiva Hebrew" pitchFamily="2" charset="-79"/>
                  </a:rPr>
                  <a:t>Joint Optimization of Power </a:t>
                </a:r>
                <a:r>
                  <a:rPr lang="en-US" altLang="zh-CN" sz="3200" dirty="0">
                    <a:latin typeface="Corsiva Hebrew" pitchFamily="2" charset="-79"/>
                    <a:cs typeface="Corsiva Hebrew" pitchFamily="2" charset="-79"/>
                  </a:rPr>
                  <a:t>&amp;</a:t>
                </a:r>
                <a:r>
                  <a:rPr lang="en-US" sz="3200" dirty="0">
                    <a:latin typeface="Corsiva Hebrew" pitchFamily="2" charset="-79"/>
                    <a:cs typeface="Corsiva Hebrew" pitchFamily="2" charset="-79"/>
                  </a:rPr>
                  <a:t> Sensing Duration</a:t>
                </a:r>
                <a:endParaRPr lang="en-CN" sz="3200" dirty="0">
                  <a:latin typeface="Corsiva Hebrew" pitchFamily="2" charset="-79"/>
                  <a:cs typeface="Corsiva Hebrew" pitchFamily="2" charset="-79"/>
                </a:endParaRPr>
              </a:p>
            </p:txBody>
          </p:sp>
          <p:sp>
            <p:nvSpPr>
              <p:cNvPr id="8" name="Right Triangle 4">
                <a:extLst>
                  <a:ext uri="{FF2B5EF4-FFF2-40B4-BE49-F238E27FC236}">
                    <a16:creationId xmlns:a16="http://schemas.microsoft.com/office/drawing/2014/main" id="{D01A8A22-C36A-AE1C-DCC3-41A5D09933E4}"/>
                  </a:ext>
                </a:extLst>
              </p:cNvPr>
              <p:cNvSpPr/>
              <p:nvPr/>
            </p:nvSpPr>
            <p:spPr>
              <a:xfrm>
                <a:off x="10837101" y="-12526"/>
                <a:ext cx="1377863" cy="513567"/>
              </a:xfrm>
              <a:custGeom>
                <a:avLst/>
                <a:gdLst>
                  <a:gd name="connsiteX0" fmla="*/ 0 w 1139868"/>
                  <a:gd name="connsiteY0" fmla="*/ 388307 h 388307"/>
                  <a:gd name="connsiteX1" fmla="*/ 0 w 1139868"/>
                  <a:gd name="connsiteY1" fmla="*/ 0 h 388307"/>
                  <a:gd name="connsiteX2" fmla="*/ 1139868 w 1139868"/>
                  <a:gd name="connsiteY2" fmla="*/ 388307 h 388307"/>
                  <a:gd name="connsiteX3" fmla="*/ 0 w 1139868"/>
                  <a:gd name="connsiteY3" fmla="*/ 388307 h 388307"/>
                  <a:gd name="connsiteX0" fmla="*/ 0 w 1352811"/>
                  <a:gd name="connsiteY0" fmla="*/ 438411 h 438411"/>
                  <a:gd name="connsiteX1" fmla="*/ 0 w 1352811"/>
                  <a:gd name="connsiteY1" fmla="*/ 50104 h 438411"/>
                  <a:gd name="connsiteX2" fmla="*/ 1352811 w 1352811"/>
                  <a:gd name="connsiteY2" fmla="*/ 0 h 438411"/>
                  <a:gd name="connsiteX3" fmla="*/ 0 w 1352811"/>
                  <a:gd name="connsiteY3" fmla="*/ 438411 h 438411"/>
                  <a:gd name="connsiteX0" fmla="*/ 25052 w 1377863"/>
                  <a:gd name="connsiteY0" fmla="*/ 450937 h 450937"/>
                  <a:gd name="connsiteX1" fmla="*/ 0 w 1377863"/>
                  <a:gd name="connsiteY1" fmla="*/ 0 h 450937"/>
                  <a:gd name="connsiteX2" fmla="*/ 1377863 w 1377863"/>
                  <a:gd name="connsiteY2" fmla="*/ 12526 h 450937"/>
                  <a:gd name="connsiteX3" fmla="*/ 25052 w 1377863"/>
                  <a:gd name="connsiteY3" fmla="*/ 450937 h 450937"/>
                  <a:gd name="connsiteX0" fmla="*/ 0 w 1377863"/>
                  <a:gd name="connsiteY0" fmla="*/ 513567 h 513567"/>
                  <a:gd name="connsiteX1" fmla="*/ 0 w 1377863"/>
                  <a:gd name="connsiteY1" fmla="*/ 0 h 513567"/>
                  <a:gd name="connsiteX2" fmla="*/ 1377863 w 1377863"/>
                  <a:gd name="connsiteY2" fmla="*/ 12526 h 513567"/>
                  <a:gd name="connsiteX3" fmla="*/ 0 w 1377863"/>
                  <a:gd name="connsiteY3" fmla="*/ 513567 h 5135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77863" h="513567">
                    <a:moveTo>
                      <a:pt x="0" y="513567"/>
                    </a:moveTo>
                    <a:lnTo>
                      <a:pt x="0" y="0"/>
                    </a:lnTo>
                    <a:lnTo>
                      <a:pt x="1377863" y="12526"/>
                    </a:lnTo>
                    <a:lnTo>
                      <a:pt x="0" y="513567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/>
              </a:p>
            </p:txBody>
          </p:sp>
          <p:sp>
            <p:nvSpPr>
              <p:cNvPr id="9" name="Right Triangle 4">
                <a:extLst>
                  <a:ext uri="{FF2B5EF4-FFF2-40B4-BE49-F238E27FC236}">
                    <a16:creationId xmlns:a16="http://schemas.microsoft.com/office/drawing/2014/main" id="{2CB13744-1E9A-55A1-330B-813969B3FC23}"/>
                  </a:ext>
                </a:extLst>
              </p:cNvPr>
              <p:cNvSpPr/>
              <p:nvPr/>
            </p:nvSpPr>
            <p:spPr>
              <a:xfrm flipH="1">
                <a:off x="-87683" y="-12526"/>
                <a:ext cx="1567841" cy="513567"/>
              </a:xfrm>
              <a:custGeom>
                <a:avLst/>
                <a:gdLst>
                  <a:gd name="connsiteX0" fmla="*/ 0 w 1139868"/>
                  <a:gd name="connsiteY0" fmla="*/ 388307 h 388307"/>
                  <a:gd name="connsiteX1" fmla="*/ 0 w 1139868"/>
                  <a:gd name="connsiteY1" fmla="*/ 0 h 388307"/>
                  <a:gd name="connsiteX2" fmla="*/ 1139868 w 1139868"/>
                  <a:gd name="connsiteY2" fmla="*/ 388307 h 388307"/>
                  <a:gd name="connsiteX3" fmla="*/ 0 w 1139868"/>
                  <a:gd name="connsiteY3" fmla="*/ 388307 h 388307"/>
                  <a:gd name="connsiteX0" fmla="*/ 0 w 1352811"/>
                  <a:gd name="connsiteY0" fmla="*/ 438411 h 438411"/>
                  <a:gd name="connsiteX1" fmla="*/ 0 w 1352811"/>
                  <a:gd name="connsiteY1" fmla="*/ 50104 h 438411"/>
                  <a:gd name="connsiteX2" fmla="*/ 1352811 w 1352811"/>
                  <a:gd name="connsiteY2" fmla="*/ 0 h 438411"/>
                  <a:gd name="connsiteX3" fmla="*/ 0 w 1352811"/>
                  <a:gd name="connsiteY3" fmla="*/ 438411 h 438411"/>
                  <a:gd name="connsiteX0" fmla="*/ 25052 w 1377863"/>
                  <a:gd name="connsiteY0" fmla="*/ 450937 h 450937"/>
                  <a:gd name="connsiteX1" fmla="*/ 0 w 1377863"/>
                  <a:gd name="connsiteY1" fmla="*/ 0 h 450937"/>
                  <a:gd name="connsiteX2" fmla="*/ 1377863 w 1377863"/>
                  <a:gd name="connsiteY2" fmla="*/ 12526 h 450937"/>
                  <a:gd name="connsiteX3" fmla="*/ 25052 w 1377863"/>
                  <a:gd name="connsiteY3" fmla="*/ 450937 h 450937"/>
                  <a:gd name="connsiteX0" fmla="*/ 0 w 1377863"/>
                  <a:gd name="connsiteY0" fmla="*/ 513567 h 513567"/>
                  <a:gd name="connsiteX1" fmla="*/ 0 w 1377863"/>
                  <a:gd name="connsiteY1" fmla="*/ 0 h 513567"/>
                  <a:gd name="connsiteX2" fmla="*/ 1377863 w 1377863"/>
                  <a:gd name="connsiteY2" fmla="*/ 12526 h 513567"/>
                  <a:gd name="connsiteX3" fmla="*/ 0 w 1377863"/>
                  <a:gd name="connsiteY3" fmla="*/ 513567 h 5135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77863" h="513567">
                    <a:moveTo>
                      <a:pt x="0" y="513567"/>
                    </a:moveTo>
                    <a:lnTo>
                      <a:pt x="0" y="0"/>
                    </a:lnTo>
                    <a:lnTo>
                      <a:pt x="1377863" y="12526"/>
                    </a:lnTo>
                    <a:lnTo>
                      <a:pt x="0" y="513567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/>
              </a:p>
            </p:txBody>
          </p:sp>
        </p:grp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02E65903-42BB-9DB8-5D29-5EED296B5AFC}"/>
                </a:ext>
              </a:extLst>
            </p:cNvPr>
            <p:cNvSpPr/>
            <p:nvPr/>
          </p:nvSpPr>
          <p:spPr>
            <a:xfrm>
              <a:off x="1480159" y="-12526"/>
              <a:ext cx="574110" cy="51356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N" b="1" dirty="0">
                  <a:solidFill>
                    <a:schemeClr val="tx1"/>
                  </a:solidFill>
                  <a:latin typeface="Imprint MT Shadow" pitchFamily="82" charset="77"/>
                </a:rPr>
                <a:t>03</a:t>
              </a:r>
              <a:endParaRPr lang="en-CN" sz="2400" b="1" dirty="0">
                <a:solidFill>
                  <a:schemeClr val="tx1"/>
                </a:solidFill>
                <a:latin typeface="Imprint MT Shadow" pitchFamily="82" charset="7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E6E92FAD-96E7-C258-2AAF-D9805C7D1BB6}"/>
              </a:ext>
            </a:extLst>
          </p:cNvPr>
          <p:cNvSpPr txBox="1"/>
          <p:nvPr/>
        </p:nvSpPr>
        <p:spPr>
          <a:xfrm>
            <a:off x="684473" y="696449"/>
            <a:ext cx="1744388" cy="523220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n-CN" sz="2800" dirty="0">
                <a:latin typeface="Amasis MT Pro" panose="02040504050005020304" pitchFamily="18" charset="77"/>
              </a:rPr>
              <a:t>Objective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AC34A79-AF1D-01D0-C4D1-7A1038A8CFA8}"/>
              </a:ext>
            </a:extLst>
          </p:cNvPr>
          <p:cNvSpPr txBox="1"/>
          <p:nvPr/>
        </p:nvSpPr>
        <p:spPr>
          <a:xfrm>
            <a:off x="2428861" y="632698"/>
            <a:ext cx="8547833" cy="707886"/>
          </a:xfrm>
          <a:prstGeom prst="rect">
            <a:avLst/>
          </a:prstGeom>
          <a:solidFill>
            <a:srgbClr val="E4F8E4"/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orsiva Hebrew" pitchFamily="2" charset="-79"/>
                <a:cs typeface="Corsiva Hebrew" pitchFamily="2" charset="-79"/>
              </a:rPr>
              <a:t>Jointly maximize sensing coverage and minimize AoS while meeting the communication, sensing, and power requirements. </a:t>
            </a:r>
            <a:endParaRPr lang="en-CN" sz="2000" dirty="0">
              <a:latin typeface="Corsiva Hebrew" pitchFamily="2" charset="-79"/>
              <a:cs typeface="Corsiva Hebrew" pitchFamily="2" charset="-79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0A476DE-B6DE-03B5-9CB5-7D5AE102FD9B}"/>
              </a:ext>
            </a:extLst>
          </p:cNvPr>
          <p:cNvSpPr txBox="1"/>
          <p:nvPr/>
        </p:nvSpPr>
        <p:spPr>
          <a:xfrm>
            <a:off x="6378186" y="1567004"/>
            <a:ext cx="1080745" cy="369332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CN" dirty="0"/>
              <a:t>Sensing: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A70D8F9-6FAD-395C-F9A3-1296087D7BFF}"/>
              </a:ext>
            </a:extLst>
          </p:cNvPr>
          <p:cNvSpPr txBox="1"/>
          <p:nvPr/>
        </p:nvSpPr>
        <p:spPr>
          <a:xfrm>
            <a:off x="0" y="2027505"/>
            <a:ext cx="64177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CN" dirty="0"/>
              <a:t> Needs </a:t>
            </a:r>
            <a:r>
              <a:rPr lang="en-CN" b="1" dirty="0"/>
              <a:t>low latency</a:t>
            </a:r>
            <a:r>
              <a:rPr lang="en-CN" dirty="0"/>
              <a:t>, specially in short –packet scenarios 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Needs sufficient </a:t>
            </a:r>
            <a:r>
              <a:rPr lang="en-US" b="1" dirty="0"/>
              <a:t>blocklength and power</a:t>
            </a:r>
            <a:r>
              <a:rPr lang="en-US" dirty="0"/>
              <a:t> for reliable transmission.</a:t>
            </a:r>
            <a:endParaRPr lang="en-CN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55820E3-FE68-48ED-C87B-FFBDA342870B}"/>
              </a:ext>
            </a:extLst>
          </p:cNvPr>
          <p:cNvSpPr txBox="1"/>
          <p:nvPr/>
        </p:nvSpPr>
        <p:spPr>
          <a:xfrm>
            <a:off x="293596" y="1567004"/>
            <a:ext cx="1866024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CN" dirty="0"/>
              <a:t>Communication: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437486E-AF93-96EF-3954-E5136022BEB9}"/>
              </a:ext>
            </a:extLst>
          </p:cNvPr>
          <p:cNvSpPr txBox="1"/>
          <p:nvPr/>
        </p:nvSpPr>
        <p:spPr>
          <a:xfrm>
            <a:off x="6265182" y="2027505"/>
            <a:ext cx="52591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Needs enough </a:t>
            </a:r>
            <a:r>
              <a:rPr lang="en-US" b="1" dirty="0"/>
              <a:t>time and power</a:t>
            </a:r>
            <a:r>
              <a:rPr lang="en-US" dirty="0"/>
              <a:t> to detect and localize objects.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452B8A8-7C55-497F-CA26-69E400ADAD1C}"/>
              </a:ext>
            </a:extLst>
          </p:cNvPr>
          <p:cNvSpPr txBox="1"/>
          <p:nvPr/>
        </p:nvSpPr>
        <p:spPr>
          <a:xfrm>
            <a:off x="1199028" y="3274200"/>
            <a:ext cx="1549207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The Trade-off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64AC92F1-93C7-F644-B241-4B021114EC4E}"/>
              </a:ext>
            </a:extLst>
          </p:cNvPr>
          <p:cNvGrpSpPr/>
          <p:nvPr/>
        </p:nvGrpSpPr>
        <p:grpSpPr>
          <a:xfrm>
            <a:off x="368779" y="2949756"/>
            <a:ext cx="874592" cy="743456"/>
            <a:chOff x="1319140" y="3158747"/>
            <a:chExt cx="1259970" cy="1059529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5DBD22EB-3456-F33E-FDEC-5D4CB1507565}"/>
                </a:ext>
              </a:extLst>
            </p:cNvPr>
            <p:cNvGrpSpPr/>
            <p:nvPr/>
          </p:nvGrpSpPr>
          <p:grpSpPr>
            <a:xfrm>
              <a:off x="1383022" y="3158747"/>
              <a:ext cx="1132206" cy="810759"/>
              <a:chOff x="1383022" y="3158747"/>
              <a:chExt cx="1132206" cy="810759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8BA81A20-8AF0-348A-83A4-E13E3316DF18}"/>
                  </a:ext>
                </a:extLst>
              </p:cNvPr>
              <p:cNvGrpSpPr/>
              <p:nvPr/>
            </p:nvGrpSpPr>
            <p:grpSpPr>
              <a:xfrm>
                <a:off x="1383022" y="3429000"/>
                <a:ext cx="347289" cy="540506"/>
                <a:chOff x="459004" y="3462800"/>
                <a:chExt cx="347289" cy="540506"/>
              </a:xfrm>
            </p:grpSpPr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A6946CC1-7E2C-08A3-B502-E9BB13E15996}"/>
                    </a:ext>
                  </a:extLst>
                </p:cNvPr>
                <p:cNvSpPr/>
                <p:nvPr/>
              </p:nvSpPr>
              <p:spPr>
                <a:xfrm>
                  <a:off x="459004" y="3602882"/>
                  <a:ext cx="347289" cy="400424"/>
                </a:xfrm>
                <a:prstGeom prst="ellipse">
                  <a:avLst/>
                </a:prstGeom>
                <a:solidFill>
                  <a:srgbClr val="0F0FF6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N"/>
                </a:p>
              </p:txBody>
            </p:sp>
            <p:sp>
              <p:nvSpPr>
                <p:cNvPr id="26" name="Triangle 25">
                  <a:extLst>
                    <a:ext uri="{FF2B5EF4-FFF2-40B4-BE49-F238E27FC236}">
                      <a16:creationId xmlns:a16="http://schemas.microsoft.com/office/drawing/2014/main" id="{530966CA-41F7-E6C6-8726-4634F04B5C60}"/>
                    </a:ext>
                  </a:extLst>
                </p:cNvPr>
                <p:cNvSpPr/>
                <p:nvPr/>
              </p:nvSpPr>
              <p:spPr>
                <a:xfrm>
                  <a:off x="459004" y="3462800"/>
                  <a:ext cx="347289" cy="315038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N"/>
                </a:p>
              </p:txBody>
            </p:sp>
          </p:grp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F0630448-F652-C606-AE13-BCA3EA771AAF}"/>
                  </a:ext>
                </a:extLst>
              </p:cNvPr>
              <p:cNvGrpSpPr/>
              <p:nvPr/>
            </p:nvGrpSpPr>
            <p:grpSpPr>
              <a:xfrm>
                <a:off x="2167939" y="3158747"/>
                <a:ext cx="347289" cy="540506"/>
                <a:chOff x="459004" y="3462800"/>
                <a:chExt cx="347289" cy="540506"/>
              </a:xfrm>
            </p:grpSpPr>
            <p:sp>
              <p:nvSpPr>
                <p:cNvPr id="32" name="Oval 31">
                  <a:extLst>
                    <a:ext uri="{FF2B5EF4-FFF2-40B4-BE49-F238E27FC236}">
                      <a16:creationId xmlns:a16="http://schemas.microsoft.com/office/drawing/2014/main" id="{58819391-8274-6B69-DEC7-EEDA9936125D}"/>
                    </a:ext>
                  </a:extLst>
                </p:cNvPr>
                <p:cNvSpPr/>
                <p:nvPr/>
              </p:nvSpPr>
              <p:spPr>
                <a:xfrm>
                  <a:off x="459004" y="3602882"/>
                  <a:ext cx="347289" cy="400424"/>
                </a:xfrm>
                <a:prstGeom prst="ellipse">
                  <a:avLst/>
                </a:prstGeom>
                <a:solidFill>
                  <a:srgbClr val="0F0FF6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N"/>
                </a:p>
              </p:txBody>
            </p:sp>
            <p:sp>
              <p:nvSpPr>
                <p:cNvPr id="33" name="Triangle 32">
                  <a:extLst>
                    <a:ext uri="{FF2B5EF4-FFF2-40B4-BE49-F238E27FC236}">
                      <a16:creationId xmlns:a16="http://schemas.microsoft.com/office/drawing/2014/main" id="{9B3B9BAF-4E3B-68AC-179C-3DAC48665AD3}"/>
                    </a:ext>
                  </a:extLst>
                </p:cNvPr>
                <p:cNvSpPr/>
                <p:nvPr/>
              </p:nvSpPr>
              <p:spPr>
                <a:xfrm>
                  <a:off x="459004" y="3462800"/>
                  <a:ext cx="347289" cy="315038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N"/>
                </a:p>
              </p:txBody>
            </p:sp>
          </p:grpSp>
          <p:sp>
            <p:nvSpPr>
              <p:cNvPr id="34" name="Minus 33">
                <a:extLst>
                  <a:ext uri="{FF2B5EF4-FFF2-40B4-BE49-F238E27FC236}">
                    <a16:creationId xmlns:a16="http://schemas.microsoft.com/office/drawing/2014/main" id="{313B8474-66DE-B2A0-1A24-BA5FF2AAC30A}"/>
                  </a:ext>
                </a:extLst>
              </p:cNvPr>
              <p:cNvSpPr/>
              <p:nvPr/>
            </p:nvSpPr>
            <p:spPr>
              <a:xfrm rot="20423455">
                <a:off x="1400803" y="3179959"/>
                <a:ext cx="1096644" cy="219224"/>
              </a:xfrm>
              <a:prstGeom prst="mathMinus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/>
              </a:p>
            </p:txBody>
          </p:sp>
        </p:grp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EFBE8B3-2048-BE66-50C5-56667401B3D7}"/>
                </a:ext>
              </a:extLst>
            </p:cNvPr>
            <p:cNvCxnSpPr>
              <a:stCxn id="34" idx="1"/>
            </p:cNvCxnSpPr>
            <p:nvPr/>
          </p:nvCxnSpPr>
          <p:spPr>
            <a:xfrm flipH="1">
              <a:off x="1949125" y="3313857"/>
              <a:ext cx="8652" cy="769628"/>
            </a:xfrm>
            <a:prstGeom prst="line">
              <a:avLst/>
            </a:prstGeom>
            <a:ln w="5715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8" name="Minus 37">
              <a:extLst>
                <a:ext uri="{FF2B5EF4-FFF2-40B4-BE49-F238E27FC236}">
                  <a16:creationId xmlns:a16="http://schemas.microsoft.com/office/drawing/2014/main" id="{D9B06ECF-0058-6D13-A189-324145DAE648}"/>
                </a:ext>
              </a:extLst>
            </p:cNvPr>
            <p:cNvSpPr/>
            <p:nvPr/>
          </p:nvSpPr>
          <p:spPr>
            <a:xfrm>
              <a:off x="1319140" y="4043279"/>
              <a:ext cx="1259970" cy="145201"/>
            </a:xfrm>
            <a:prstGeom prst="mathMinus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40" name="Minus 39">
              <a:extLst>
                <a:ext uri="{FF2B5EF4-FFF2-40B4-BE49-F238E27FC236}">
                  <a16:creationId xmlns:a16="http://schemas.microsoft.com/office/drawing/2014/main" id="{89B359E6-0928-77E4-8BF3-AE9D8173CDB2}"/>
                </a:ext>
              </a:extLst>
            </p:cNvPr>
            <p:cNvSpPr/>
            <p:nvPr/>
          </p:nvSpPr>
          <p:spPr>
            <a:xfrm>
              <a:off x="1487726" y="4106082"/>
              <a:ext cx="216281" cy="112194"/>
            </a:xfrm>
            <a:prstGeom prst="mathMinus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41" name="Minus 40">
              <a:extLst>
                <a:ext uri="{FF2B5EF4-FFF2-40B4-BE49-F238E27FC236}">
                  <a16:creationId xmlns:a16="http://schemas.microsoft.com/office/drawing/2014/main" id="{3A3D6BD5-714B-94A0-1C87-9659A3AE08FD}"/>
                </a:ext>
              </a:extLst>
            </p:cNvPr>
            <p:cNvSpPr/>
            <p:nvPr/>
          </p:nvSpPr>
          <p:spPr>
            <a:xfrm>
              <a:off x="2164131" y="4106082"/>
              <a:ext cx="216281" cy="112194"/>
            </a:xfrm>
            <a:prstGeom prst="mathMinus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166D914C-455A-CA57-4EEB-04E622D34C39}"/>
              </a:ext>
            </a:extLst>
          </p:cNvPr>
          <p:cNvSpPr txBox="1"/>
          <p:nvPr/>
        </p:nvSpPr>
        <p:spPr>
          <a:xfrm>
            <a:off x="3131261" y="2828835"/>
            <a:ext cx="807791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Imprint MT Shadow" pitchFamily="82" charset="77"/>
              </a:rPr>
              <a:t>More power or blocklength for sensing</a:t>
            </a:r>
            <a:r>
              <a:rPr lang="en-US" dirty="0">
                <a:latin typeface="Imprint MT Shadow" pitchFamily="82" charset="77"/>
              </a:rPr>
              <a:t> → improves detection range &amp; accuracy</a:t>
            </a:r>
            <a:br>
              <a:rPr lang="en-US" dirty="0">
                <a:latin typeface="Imprint MT Shadow" pitchFamily="82" charset="77"/>
              </a:rPr>
            </a:br>
            <a:r>
              <a:rPr lang="en-US" dirty="0">
                <a:latin typeface="Imprint MT Shadow" pitchFamily="82" charset="77"/>
              </a:rPr>
              <a:t>→ but reduces availability for communication.</a:t>
            </a:r>
          </a:p>
          <a:p>
            <a:r>
              <a:rPr lang="en-US" b="1" dirty="0">
                <a:latin typeface="Imprint MT Shadow" pitchFamily="82" charset="77"/>
              </a:rPr>
              <a:t>More resources for communication</a:t>
            </a:r>
            <a:r>
              <a:rPr lang="en-US" dirty="0">
                <a:latin typeface="Imprint MT Shadow" pitchFamily="82" charset="77"/>
              </a:rPr>
              <a:t> → improves user QoS</a:t>
            </a:r>
            <a:br>
              <a:rPr lang="en-US" dirty="0">
                <a:latin typeface="Imprint MT Shadow" pitchFamily="82" charset="77"/>
              </a:rPr>
            </a:br>
            <a:r>
              <a:rPr lang="en-US" dirty="0">
                <a:latin typeface="Imprint MT Shadow" pitchFamily="82" charset="77"/>
              </a:rPr>
              <a:t>→ but sensing becomes less frequent or less accurate.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231C131-EEA5-AF7A-E836-7D683F949DE0}"/>
              </a:ext>
            </a:extLst>
          </p:cNvPr>
          <p:cNvSpPr/>
          <p:nvPr/>
        </p:nvSpPr>
        <p:spPr>
          <a:xfrm rot="18276682">
            <a:off x="-242708" y="4375396"/>
            <a:ext cx="1698042" cy="3318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sz="2000" i="1" dirty="0">
                <a:latin typeface="Amasis MT Pro Medium" panose="02040504050005020304" pitchFamily="18" charset="77"/>
              </a:rPr>
              <a:t>Optimization! 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C98A22B-1F71-13E8-8061-D79B9A65BB26}"/>
              </a:ext>
            </a:extLst>
          </p:cNvPr>
          <p:cNvSpPr txBox="1"/>
          <p:nvPr/>
        </p:nvSpPr>
        <p:spPr>
          <a:xfrm>
            <a:off x="1190424" y="4012792"/>
            <a:ext cx="6472285" cy="400110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</a:rPr>
              <a:t>Joint power and sensing duration/blocklength allocation! </a:t>
            </a:r>
            <a:endParaRPr lang="en-CN" sz="2000" dirty="0">
              <a:solidFill>
                <a:srgbClr val="C00000"/>
              </a:solidFill>
            </a:endParaRP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24CFBF0B-69AF-1330-C9F6-2E18BDECFECE}"/>
              </a:ext>
            </a:extLst>
          </p:cNvPr>
          <p:cNvGrpSpPr/>
          <p:nvPr/>
        </p:nvGrpSpPr>
        <p:grpSpPr>
          <a:xfrm>
            <a:off x="902957" y="4504951"/>
            <a:ext cx="3000490" cy="411709"/>
            <a:chOff x="858467" y="4838533"/>
            <a:chExt cx="3000490" cy="411709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9B78E5C2-F515-0C6E-CDB4-923EA432E7C3}"/>
                </a:ext>
              </a:extLst>
            </p:cNvPr>
            <p:cNvGrpSpPr/>
            <p:nvPr/>
          </p:nvGrpSpPr>
          <p:grpSpPr>
            <a:xfrm>
              <a:off x="858467" y="4838533"/>
              <a:ext cx="766688" cy="411709"/>
              <a:chOff x="891476" y="4905358"/>
              <a:chExt cx="766688" cy="382511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53E4CE3-62EC-8FDF-8A3F-B60503B6C816}"/>
                  </a:ext>
                </a:extLst>
              </p:cNvPr>
              <p:cNvSpPr txBox="1"/>
              <p:nvPr/>
            </p:nvSpPr>
            <p:spPr>
              <a:xfrm>
                <a:off x="1225032" y="4918537"/>
                <a:ext cx="433132" cy="369332"/>
              </a:xfrm>
              <a:prstGeom prst="rect">
                <a:avLst/>
              </a:prstGeom>
              <a:solidFill>
                <a:srgbClr val="FFC000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CN" dirty="0"/>
                  <a:t>𝜔</a:t>
                </a:r>
                <a:r>
                  <a:rPr lang="en-CN" baseline="-25000" dirty="0"/>
                  <a:t>0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EDBD3BA-9DDE-5DCE-EC90-0B0EB987B5F9}"/>
                  </a:ext>
                </a:extLst>
              </p:cNvPr>
              <p:cNvSpPr txBox="1"/>
              <p:nvPr/>
            </p:nvSpPr>
            <p:spPr>
              <a:xfrm>
                <a:off x="891476" y="4912960"/>
                <a:ext cx="433132" cy="369332"/>
              </a:xfrm>
              <a:prstGeom prst="rect">
                <a:avLst/>
              </a:prstGeom>
              <a:solidFill>
                <a:srgbClr val="FFC000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CN" dirty="0"/>
                  <a:t>𝜔</a:t>
                </a:r>
                <a:r>
                  <a:rPr lang="en-CN" baseline="-25000" dirty="0"/>
                  <a:t>1</a:t>
                </a: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981B99C1-A1B2-7847-0C11-1F2B592FCCD2}"/>
                  </a:ext>
                </a:extLst>
              </p:cNvPr>
              <p:cNvSpPr txBox="1"/>
              <p:nvPr/>
            </p:nvSpPr>
            <p:spPr>
              <a:xfrm>
                <a:off x="1146636" y="4905358"/>
                <a:ext cx="2503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N" dirty="0"/>
                  <a:t>,</a:t>
                </a:r>
              </a:p>
            </p:txBody>
          </p:sp>
        </p:grp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D60A915C-E35B-37AD-DF20-AB105E3F2DED}"/>
                </a:ext>
              </a:extLst>
            </p:cNvPr>
            <p:cNvSpPr txBox="1"/>
            <p:nvPr/>
          </p:nvSpPr>
          <p:spPr>
            <a:xfrm>
              <a:off x="1468595" y="4870812"/>
              <a:ext cx="2503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N" dirty="0"/>
                <a:t>: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9828214-59CE-EA78-1C87-E478986DD758}"/>
                </a:ext>
              </a:extLst>
            </p:cNvPr>
            <p:cNvSpPr txBox="1"/>
            <p:nvPr/>
          </p:nvSpPr>
          <p:spPr>
            <a:xfrm>
              <a:off x="1619177" y="4860807"/>
              <a:ext cx="2239780" cy="369332"/>
            </a:xfrm>
            <a:prstGeom prst="rect">
              <a:avLst/>
            </a:prstGeom>
            <a:solidFill>
              <a:srgbClr val="FFC000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/>
                <a:t>optimization weights</a:t>
              </a:r>
              <a:endParaRPr lang="en-CN" dirty="0"/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51994F63-0C23-1037-2FEF-D7BAAFDFDDB6}"/>
              </a:ext>
            </a:extLst>
          </p:cNvPr>
          <p:cNvSpPr txBox="1"/>
          <p:nvPr/>
        </p:nvSpPr>
        <p:spPr>
          <a:xfrm>
            <a:off x="10196186" y="423379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CN" dirty="0"/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1C7BB89D-51E5-29AE-ED79-4DC4C1F92A6A}"/>
              </a:ext>
            </a:extLst>
          </p:cNvPr>
          <p:cNvGrpSpPr/>
          <p:nvPr/>
        </p:nvGrpSpPr>
        <p:grpSpPr>
          <a:xfrm>
            <a:off x="806074" y="4916660"/>
            <a:ext cx="11335009" cy="1774967"/>
            <a:chOff x="806074" y="4916660"/>
            <a:chExt cx="11335009" cy="1774967"/>
          </a:xfrm>
        </p:grpSpPr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968C8282-6527-F8EB-993D-7D87778776DF}"/>
                </a:ext>
              </a:extLst>
            </p:cNvPr>
            <p:cNvGrpSpPr/>
            <p:nvPr/>
          </p:nvGrpSpPr>
          <p:grpSpPr>
            <a:xfrm>
              <a:off x="806074" y="5024980"/>
              <a:ext cx="5249879" cy="1666647"/>
              <a:chOff x="3104980" y="4696575"/>
              <a:chExt cx="5249879" cy="1666647"/>
            </a:xfrm>
          </p:grpSpPr>
          <p:sp>
            <p:nvSpPr>
              <p:cNvPr id="75" name="Rounded Rectangle 74">
                <a:extLst>
                  <a:ext uri="{FF2B5EF4-FFF2-40B4-BE49-F238E27FC236}">
                    <a16:creationId xmlns:a16="http://schemas.microsoft.com/office/drawing/2014/main" id="{AA6DCE6B-BD5C-B0E6-481E-938E3716F57D}"/>
                  </a:ext>
                </a:extLst>
              </p:cNvPr>
              <p:cNvSpPr/>
              <p:nvPr/>
            </p:nvSpPr>
            <p:spPr>
              <a:xfrm>
                <a:off x="3104980" y="4696575"/>
                <a:ext cx="5249879" cy="1666647"/>
              </a:xfrm>
              <a:prstGeom prst="roundRect">
                <a:avLst/>
              </a:prstGeom>
              <a:solidFill>
                <a:srgbClr val="E4F8E4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/>
              </a:p>
            </p:txBody>
          </p:sp>
          <p:grpSp>
            <p:nvGrpSpPr>
              <p:cNvPr id="74" name="Group 73">
                <a:extLst>
                  <a:ext uri="{FF2B5EF4-FFF2-40B4-BE49-F238E27FC236}">
                    <a16:creationId xmlns:a16="http://schemas.microsoft.com/office/drawing/2014/main" id="{EBA653CA-BAB8-B5E1-DD6F-66B69043D330}"/>
                  </a:ext>
                </a:extLst>
              </p:cNvPr>
              <p:cNvGrpSpPr/>
              <p:nvPr/>
            </p:nvGrpSpPr>
            <p:grpSpPr>
              <a:xfrm>
                <a:off x="3131261" y="4696575"/>
                <a:ext cx="4859651" cy="1556568"/>
                <a:chOff x="3169085" y="4527857"/>
                <a:chExt cx="4859651" cy="1556568"/>
              </a:xfrm>
            </p:grpSpPr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2B8520D3-2FF8-7E1E-90A2-EEC90919737D}"/>
                    </a:ext>
                  </a:extLst>
                </p:cNvPr>
                <p:cNvSpPr txBox="1"/>
                <p:nvPr/>
              </p:nvSpPr>
              <p:spPr>
                <a:xfrm>
                  <a:off x="4658028" y="4527857"/>
                  <a:ext cx="199586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CN" dirty="0"/>
                    <a:t>Sensing Coverage </a:t>
                  </a:r>
                </a:p>
              </p:txBody>
            </p:sp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5AF56E58-3C51-35B6-2C79-1FB6D1C717AD}"/>
                    </a:ext>
                  </a:extLst>
                </p:cNvPr>
                <p:cNvSpPr txBox="1"/>
                <p:nvPr/>
              </p:nvSpPr>
              <p:spPr>
                <a:xfrm>
                  <a:off x="7208209" y="4583691"/>
                  <a:ext cx="57740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CN" dirty="0"/>
                    <a:t>AoS</a:t>
                  </a:r>
                </a:p>
              </p:txBody>
            </p: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52" name="TextBox 51">
                      <a:extLst>
                        <a:ext uri="{FF2B5EF4-FFF2-40B4-BE49-F238E27FC236}">
                          <a16:creationId xmlns:a16="http://schemas.microsoft.com/office/drawing/2014/main" id="{0D2EACAB-D58F-968E-E8F3-4DC86CDDAAA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733070" y="5334306"/>
                      <a:ext cx="1916230" cy="63042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f>
                              <m:fPr>
                                <m:ctrlPr>
                                  <a:rPr lang="en-CN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nary>
                                  <m:naryPr>
                                    <m:chr m:val="∑"/>
                                    <m:ctrlPr>
                                      <a:rPr lang="en-CN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</m:sup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u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Pd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s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)-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Pth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nary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𝑆</m:t>
                                </m:r>
                              </m:den>
                            </m:f>
                          </m:oMath>
                        </m:oMathPara>
                      </a14:m>
                      <a:endParaRPr lang="en-CN" dirty="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p:txBody>
                </p:sp>
              </mc:Choice>
              <mc:Fallback>
                <p:sp>
                  <p:nvSpPr>
                    <p:cNvPr id="52" name="TextBox 51">
                      <a:extLst>
                        <a:ext uri="{FF2B5EF4-FFF2-40B4-BE49-F238E27FC236}">
                          <a16:creationId xmlns:a16="http://schemas.microsoft.com/office/drawing/2014/main" id="{0D2EACAB-D58F-968E-E8F3-4DC86CDDAAA1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733070" y="5334306"/>
                      <a:ext cx="1916230" cy="630429"/>
                    </a:xfrm>
                    <a:prstGeom prst="rect">
                      <a:avLst/>
                    </a:prstGeom>
                    <a:blipFill>
                      <a:blip r:embed="rId2"/>
                      <a:stretch>
                        <a:fillRect l="-14474" t="-68000" b="-58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CN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57" name="Right Brace 56">
                  <a:extLst>
                    <a:ext uri="{FF2B5EF4-FFF2-40B4-BE49-F238E27FC236}">
                      <a16:creationId xmlns:a16="http://schemas.microsoft.com/office/drawing/2014/main" id="{527A5841-D91D-B457-50BF-12CD7B4DFF41}"/>
                    </a:ext>
                  </a:extLst>
                </p:cNvPr>
                <p:cNvSpPr/>
                <p:nvPr/>
              </p:nvSpPr>
              <p:spPr>
                <a:xfrm rot="16200000">
                  <a:off x="5457408" y="4168651"/>
                  <a:ext cx="397105" cy="1965851"/>
                </a:xfrm>
                <a:prstGeom prst="rightBrace">
                  <a:avLst>
                    <a:gd name="adj1" fmla="val 68266"/>
                    <a:gd name="adj2" fmla="val 51911"/>
                  </a:avLst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N"/>
                </a:p>
              </p:txBody>
            </p:sp>
            <p:sp>
              <p:nvSpPr>
                <p:cNvPr id="59" name="Minus 58">
                  <a:extLst>
                    <a:ext uri="{FF2B5EF4-FFF2-40B4-BE49-F238E27FC236}">
                      <a16:creationId xmlns:a16="http://schemas.microsoft.com/office/drawing/2014/main" id="{9E263F14-A917-1A31-81DC-201F292F023B}"/>
                    </a:ext>
                  </a:extLst>
                </p:cNvPr>
                <p:cNvSpPr/>
                <p:nvPr/>
              </p:nvSpPr>
              <p:spPr>
                <a:xfrm>
                  <a:off x="6709335" y="5562835"/>
                  <a:ext cx="118679" cy="71401"/>
                </a:xfrm>
                <a:prstGeom prst="mathMinus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N"/>
                </a:p>
              </p:txBody>
            </p:sp>
            <p:sp>
              <p:nvSpPr>
                <p:cNvPr id="61" name="Double Bracket 60">
                  <a:extLst>
                    <a:ext uri="{FF2B5EF4-FFF2-40B4-BE49-F238E27FC236}">
                      <a16:creationId xmlns:a16="http://schemas.microsoft.com/office/drawing/2014/main" id="{A8C9DBE2-7D99-4298-1787-DA24DB1BF43B}"/>
                    </a:ext>
                  </a:extLst>
                </p:cNvPr>
                <p:cNvSpPr/>
                <p:nvPr/>
              </p:nvSpPr>
              <p:spPr>
                <a:xfrm>
                  <a:off x="4752537" y="5334306"/>
                  <a:ext cx="1806848" cy="451334"/>
                </a:xfrm>
                <a:prstGeom prst="bracketPair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N"/>
                </a:p>
              </p:txBody>
            </p:sp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9F8506FB-6D8B-B2BA-727C-2029D5064AE0}"/>
                    </a:ext>
                  </a:extLst>
                </p:cNvPr>
                <p:cNvSpPr txBox="1"/>
                <p:nvPr/>
              </p:nvSpPr>
              <p:spPr>
                <a:xfrm>
                  <a:off x="6786531" y="5361211"/>
                  <a:ext cx="433132" cy="39752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CN" dirty="0"/>
                    <a:t>𝜔</a:t>
                  </a:r>
                  <a:r>
                    <a:rPr lang="en-CN" baseline="-25000" dirty="0"/>
                    <a:t>1</a:t>
                  </a:r>
                </a:p>
              </p:txBody>
            </p:sp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7953B180-8C26-AE3C-EFB5-59C3DF2E273F}"/>
                    </a:ext>
                  </a:extLst>
                </p:cNvPr>
                <p:cNvSpPr txBox="1"/>
                <p:nvPr/>
              </p:nvSpPr>
              <p:spPr>
                <a:xfrm>
                  <a:off x="4314326" y="5350129"/>
                  <a:ext cx="43313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CN" dirty="0"/>
                    <a:t>𝜔</a:t>
                  </a:r>
                  <a:r>
                    <a:rPr lang="en-CN" baseline="-25000" dirty="0"/>
                    <a:t>0</a:t>
                  </a:r>
                </a:p>
              </p:txBody>
            </p: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64" name="TextBox 63">
                      <a:extLst>
                        <a:ext uri="{FF2B5EF4-FFF2-40B4-BE49-F238E27FC236}">
                          <a16:creationId xmlns:a16="http://schemas.microsoft.com/office/drawing/2014/main" id="{9DD4B50A-BBF8-858D-F9BE-32AE8D25D36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170219" y="5155952"/>
                      <a:ext cx="673069" cy="75616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nary>
                              <m:naryPr>
                                <m:chr m:val="∑"/>
                                <m:ctrlPr>
                                  <a:rPr lang="en-CN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p>
                              <m:e>
                                <m:f>
                                  <m:fPr>
                                    <m:ctrlPr>
                                      <a:rPr lang="en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nor/>
                                      </m:rPr>
                                      <a:rPr lang="en-CN" dirty="0"/>
                                      <m:t>𝓣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CN" sz="2800" baseline="-25000" dirty="0"/>
                                      <m:t>ˢ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CN" baseline="-25000" dirty="0"/>
                                      <m:t> 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den>
                                </m:f>
                              </m:e>
                            </m:nary>
                          </m:oMath>
                        </m:oMathPara>
                      </a14:m>
                      <a:endParaRPr lang="en-CN" dirty="0"/>
                    </a:p>
                  </p:txBody>
                </p:sp>
              </mc:Choice>
              <mc:Fallback>
                <p:sp>
                  <p:nvSpPr>
                    <p:cNvPr id="64" name="TextBox 63">
                      <a:extLst>
                        <a:ext uri="{FF2B5EF4-FFF2-40B4-BE49-F238E27FC236}">
                          <a16:creationId xmlns:a16="http://schemas.microsoft.com/office/drawing/2014/main" id="{9DD4B50A-BBF8-858D-F9BE-32AE8D25D363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170219" y="5155952"/>
                      <a:ext cx="673069" cy="756169"/>
                    </a:xfrm>
                    <a:prstGeom prst="rect">
                      <a:avLst/>
                    </a:prstGeom>
                    <a:blipFill>
                      <a:blip r:embed="rId3"/>
                      <a:stretch>
                        <a:fillRect l="-122222" t="-116393" r="-33333" b="-17704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CN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860440B9-A905-DF44-03CE-BC8BD5334D68}"/>
                    </a:ext>
                  </a:extLst>
                </p:cNvPr>
                <p:cNvSpPr txBox="1"/>
                <p:nvPr/>
              </p:nvSpPr>
              <p:spPr>
                <a:xfrm>
                  <a:off x="3194138" y="5674290"/>
                  <a:ext cx="434734" cy="37959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CN" dirty="0"/>
                    <a:t>𝓣</a:t>
                  </a:r>
                  <a:r>
                    <a:rPr lang="en-CN" sz="2800" baseline="-25000" dirty="0"/>
                    <a:t>ˢ</a:t>
                  </a:r>
                  <a:endParaRPr lang="en-CN" baseline="-25000" dirty="0"/>
                </a:p>
              </p:txBody>
            </p:sp>
            <p:sp>
              <p:nvSpPr>
                <p:cNvPr id="69" name="Right Brace 68">
                  <a:extLst>
                    <a:ext uri="{FF2B5EF4-FFF2-40B4-BE49-F238E27FC236}">
                      <a16:creationId xmlns:a16="http://schemas.microsoft.com/office/drawing/2014/main" id="{9E5A24EB-34D7-088C-6FB2-2D4956DA787D}"/>
                    </a:ext>
                  </a:extLst>
                </p:cNvPr>
                <p:cNvSpPr/>
                <p:nvPr/>
              </p:nvSpPr>
              <p:spPr>
                <a:xfrm rot="16200000">
                  <a:off x="7283682" y="4558466"/>
                  <a:ext cx="350498" cy="1139611"/>
                </a:xfrm>
                <a:prstGeom prst="rightBrace">
                  <a:avLst>
                    <a:gd name="adj1" fmla="val 68266"/>
                    <a:gd name="adj2" fmla="val 51911"/>
                  </a:avLst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N"/>
                </a:p>
              </p:txBody>
            </p:sp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59D4B463-9ADF-DFC3-092D-3DFC956FF770}"/>
                    </a:ext>
                  </a:extLst>
                </p:cNvPr>
                <p:cNvSpPr txBox="1"/>
                <p:nvPr/>
              </p:nvSpPr>
              <p:spPr>
                <a:xfrm>
                  <a:off x="3169085" y="5436296"/>
                  <a:ext cx="111896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M</a:t>
                  </a:r>
                  <a:r>
                    <a:rPr lang="en-CN" dirty="0"/>
                    <a:t>aximize</a:t>
                  </a:r>
                </a:p>
              </p:txBody>
            </p:sp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53453F95-4637-3225-BDAC-4AE685B5E994}"/>
                    </a:ext>
                  </a:extLst>
                </p:cNvPr>
                <p:cNvSpPr txBox="1"/>
                <p:nvPr/>
              </p:nvSpPr>
              <p:spPr>
                <a:xfrm>
                  <a:off x="3495088" y="5715093"/>
                  <a:ext cx="111896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CN" dirty="0"/>
                    <a:t>{𝘗 </a:t>
                  </a:r>
                  <a:r>
                    <a:rPr lang="en-CN" sz="2000" baseline="-25000" dirty="0"/>
                    <a:t>𝑘</a:t>
                  </a:r>
                  <a:r>
                    <a:rPr lang="en-CN" dirty="0"/>
                    <a:t>}</a:t>
                  </a:r>
                  <a:r>
                    <a:rPr lang="en-CN" baseline="-25000" dirty="0"/>
                    <a:t> 𝑘=0 </a:t>
                  </a:r>
                  <a:r>
                    <a:rPr lang="en-CN" baseline="30000" dirty="0"/>
                    <a:t>𝑘</a:t>
                  </a:r>
                </a:p>
              </p:txBody>
            </p:sp>
          </p:grpSp>
        </p:grpSp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32277E36-597F-C436-F011-0A9FDAB5652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82233" y="4916660"/>
              <a:ext cx="6058850" cy="17205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516047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D3987B2-FF68-689C-45DC-2953C80EDEC5}"/>
              </a:ext>
            </a:extLst>
          </p:cNvPr>
          <p:cNvGrpSpPr/>
          <p:nvPr/>
        </p:nvGrpSpPr>
        <p:grpSpPr>
          <a:xfrm>
            <a:off x="0" y="-12526"/>
            <a:ext cx="12214964" cy="513568"/>
            <a:chOff x="-87683" y="-12526"/>
            <a:chExt cx="12302647" cy="51356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23268B35-C382-C7F3-9AC1-70392891D63C}"/>
                </a:ext>
              </a:extLst>
            </p:cNvPr>
            <p:cNvGrpSpPr/>
            <p:nvPr/>
          </p:nvGrpSpPr>
          <p:grpSpPr>
            <a:xfrm>
              <a:off x="-87683" y="-12526"/>
              <a:ext cx="12302647" cy="513567"/>
              <a:chOff x="-87683" y="-12526"/>
              <a:chExt cx="12302647" cy="513567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D55B99D7-A4CE-734C-542C-CC79B690162C}"/>
                  </a:ext>
                </a:extLst>
              </p:cNvPr>
              <p:cNvSpPr/>
              <p:nvPr/>
            </p:nvSpPr>
            <p:spPr>
              <a:xfrm>
                <a:off x="1480158" y="-12526"/>
                <a:ext cx="9356943" cy="513567"/>
              </a:xfrm>
              <a:prstGeom prst="rect">
                <a:avLst/>
              </a:prstGeom>
              <a:solidFill>
                <a:srgbClr val="0070C0">
                  <a:alpha val="8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>
                    <a:latin typeface="Corsiva Hebrew" pitchFamily="2" charset="-79"/>
                    <a:cs typeface="Corsiva Hebrew" pitchFamily="2" charset="-79"/>
                  </a:rPr>
                  <a:t>   Algorithm, Performance Metrics, </a:t>
                </a:r>
                <a:r>
                  <a:rPr lang="en-US" altLang="zh-CN" sz="3200" dirty="0">
                    <a:latin typeface="Corsiva Hebrew" pitchFamily="2" charset="-79"/>
                    <a:cs typeface="Corsiva Hebrew" pitchFamily="2" charset="-79"/>
                  </a:rPr>
                  <a:t>&amp;</a:t>
                </a:r>
                <a:r>
                  <a:rPr lang="zh-CN" altLang="en-US" sz="3200" dirty="0">
                    <a:latin typeface="Corsiva Hebrew" pitchFamily="2" charset="-79"/>
                    <a:cs typeface="Corsiva Hebrew" pitchFamily="2" charset="-79"/>
                  </a:rPr>
                  <a:t> </a:t>
                </a:r>
                <a:r>
                  <a:rPr lang="en-US" altLang="zh-CN" sz="3200" dirty="0">
                    <a:latin typeface="Corsiva Hebrew" pitchFamily="2" charset="-79"/>
                    <a:cs typeface="Corsiva Hebrew" pitchFamily="2" charset="-79"/>
                  </a:rPr>
                  <a:t>Simulations </a:t>
                </a:r>
                <a:endParaRPr lang="en-CN" sz="3200" dirty="0">
                  <a:latin typeface="Corsiva Hebrew" pitchFamily="2" charset="-79"/>
                  <a:cs typeface="Corsiva Hebrew" pitchFamily="2" charset="-79"/>
                </a:endParaRPr>
              </a:p>
            </p:txBody>
          </p:sp>
          <p:sp>
            <p:nvSpPr>
              <p:cNvPr id="8" name="Right Triangle 4">
                <a:extLst>
                  <a:ext uri="{FF2B5EF4-FFF2-40B4-BE49-F238E27FC236}">
                    <a16:creationId xmlns:a16="http://schemas.microsoft.com/office/drawing/2014/main" id="{F6BD7A38-1BC9-0F13-81E1-E82DCF394FA9}"/>
                  </a:ext>
                </a:extLst>
              </p:cNvPr>
              <p:cNvSpPr/>
              <p:nvPr/>
            </p:nvSpPr>
            <p:spPr>
              <a:xfrm>
                <a:off x="10837101" y="-12526"/>
                <a:ext cx="1377863" cy="513567"/>
              </a:xfrm>
              <a:custGeom>
                <a:avLst/>
                <a:gdLst>
                  <a:gd name="connsiteX0" fmla="*/ 0 w 1139868"/>
                  <a:gd name="connsiteY0" fmla="*/ 388307 h 388307"/>
                  <a:gd name="connsiteX1" fmla="*/ 0 w 1139868"/>
                  <a:gd name="connsiteY1" fmla="*/ 0 h 388307"/>
                  <a:gd name="connsiteX2" fmla="*/ 1139868 w 1139868"/>
                  <a:gd name="connsiteY2" fmla="*/ 388307 h 388307"/>
                  <a:gd name="connsiteX3" fmla="*/ 0 w 1139868"/>
                  <a:gd name="connsiteY3" fmla="*/ 388307 h 388307"/>
                  <a:gd name="connsiteX0" fmla="*/ 0 w 1352811"/>
                  <a:gd name="connsiteY0" fmla="*/ 438411 h 438411"/>
                  <a:gd name="connsiteX1" fmla="*/ 0 w 1352811"/>
                  <a:gd name="connsiteY1" fmla="*/ 50104 h 438411"/>
                  <a:gd name="connsiteX2" fmla="*/ 1352811 w 1352811"/>
                  <a:gd name="connsiteY2" fmla="*/ 0 h 438411"/>
                  <a:gd name="connsiteX3" fmla="*/ 0 w 1352811"/>
                  <a:gd name="connsiteY3" fmla="*/ 438411 h 438411"/>
                  <a:gd name="connsiteX0" fmla="*/ 25052 w 1377863"/>
                  <a:gd name="connsiteY0" fmla="*/ 450937 h 450937"/>
                  <a:gd name="connsiteX1" fmla="*/ 0 w 1377863"/>
                  <a:gd name="connsiteY1" fmla="*/ 0 h 450937"/>
                  <a:gd name="connsiteX2" fmla="*/ 1377863 w 1377863"/>
                  <a:gd name="connsiteY2" fmla="*/ 12526 h 450937"/>
                  <a:gd name="connsiteX3" fmla="*/ 25052 w 1377863"/>
                  <a:gd name="connsiteY3" fmla="*/ 450937 h 450937"/>
                  <a:gd name="connsiteX0" fmla="*/ 0 w 1377863"/>
                  <a:gd name="connsiteY0" fmla="*/ 513567 h 513567"/>
                  <a:gd name="connsiteX1" fmla="*/ 0 w 1377863"/>
                  <a:gd name="connsiteY1" fmla="*/ 0 h 513567"/>
                  <a:gd name="connsiteX2" fmla="*/ 1377863 w 1377863"/>
                  <a:gd name="connsiteY2" fmla="*/ 12526 h 513567"/>
                  <a:gd name="connsiteX3" fmla="*/ 0 w 1377863"/>
                  <a:gd name="connsiteY3" fmla="*/ 513567 h 5135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77863" h="513567">
                    <a:moveTo>
                      <a:pt x="0" y="513567"/>
                    </a:moveTo>
                    <a:lnTo>
                      <a:pt x="0" y="0"/>
                    </a:lnTo>
                    <a:lnTo>
                      <a:pt x="1377863" y="12526"/>
                    </a:lnTo>
                    <a:lnTo>
                      <a:pt x="0" y="513567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/>
              </a:p>
            </p:txBody>
          </p:sp>
          <p:sp>
            <p:nvSpPr>
              <p:cNvPr id="9" name="Right Triangle 4">
                <a:extLst>
                  <a:ext uri="{FF2B5EF4-FFF2-40B4-BE49-F238E27FC236}">
                    <a16:creationId xmlns:a16="http://schemas.microsoft.com/office/drawing/2014/main" id="{DCD40986-7E0E-AA7E-8CFE-55DCB7BE9A9C}"/>
                  </a:ext>
                </a:extLst>
              </p:cNvPr>
              <p:cNvSpPr/>
              <p:nvPr/>
            </p:nvSpPr>
            <p:spPr>
              <a:xfrm flipH="1">
                <a:off x="-87683" y="-12526"/>
                <a:ext cx="1567841" cy="513567"/>
              </a:xfrm>
              <a:custGeom>
                <a:avLst/>
                <a:gdLst>
                  <a:gd name="connsiteX0" fmla="*/ 0 w 1139868"/>
                  <a:gd name="connsiteY0" fmla="*/ 388307 h 388307"/>
                  <a:gd name="connsiteX1" fmla="*/ 0 w 1139868"/>
                  <a:gd name="connsiteY1" fmla="*/ 0 h 388307"/>
                  <a:gd name="connsiteX2" fmla="*/ 1139868 w 1139868"/>
                  <a:gd name="connsiteY2" fmla="*/ 388307 h 388307"/>
                  <a:gd name="connsiteX3" fmla="*/ 0 w 1139868"/>
                  <a:gd name="connsiteY3" fmla="*/ 388307 h 388307"/>
                  <a:gd name="connsiteX0" fmla="*/ 0 w 1352811"/>
                  <a:gd name="connsiteY0" fmla="*/ 438411 h 438411"/>
                  <a:gd name="connsiteX1" fmla="*/ 0 w 1352811"/>
                  <a:gd name="connsiteY1" fmla="*/ 50104 h 438411"/>
                  <a:gd name="connsiteX2" fmla="*/ 1352811 w 1352811"/>
                  <a:gd name="connsiteY2" fmla="*/ 0 h 438411"/>
                  <a:gd name="connsiteX3" fmla="*/ 0 w 1352811"/>
                  <a:gd name="connsiteY3" fmla="*/ 438411 h 438411"/>
                  <a:gd name="connsiteX0" fmla="*/ 25052 w 1377863"/>
                  <a:gd name="connsiteY0" fmla="*/ 450937 h 450937"/>
                  <a:gd name="connsiteX1" fmla="*/ 0 w 1377863"/>
                  <a:gd name="connsiteY1" fmla="*/ 0 h 450937"/>
                  <a:gd name="connsiteX2" fmla="*/ 1377863 w 1377863"/>
                  <a:gd name="connsiteY2" fmla="*/ 12526 h 450937"/>
                  <a:gd name="connsiteX3" fmla="*/ 25052 w 1377863"/>
                  <a:gd name="connsiteY3" fmla="*/ 450937 h 450937"/>
                  <a:gd name="connsiteX0" fmla="*/ 0 w 1377863"/>
                  <a:gd name="connsiteY0" fmla="*/ 513567 h 513567"/>
                  <a:gd name="connsiteX1" fmla="*/ 0 w 1377863"/>
                  <a:gd name="connsiteY1" fmla="*/ 0 h 513567"/>
                  <a:gd name="connsiteX2" fmla="*/ 1377863 w 1377863"/>
                  <a:gd name="connsiteY2" fmla="*/ 12526 h 513567"/>
                  <a:gd name="connsiteX3" fmla="*/ 0 w 1377863"/>
                  <a:gd name="connsiteY3" fmla="*/ 513567 h 5135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77863" h="513567">
                    <a:moveTo>
                      <a:pt x="0" y="513567"/>
                    </a:moveTo>
                    <a:lnTo>
                      <a:pt x="0" y="0"/>
                    </a:lnTo>
                    <a:lnTo>
                      <a:pt x="1377863" y="12526"/>
                    </a:lnTo>
                    <a:lnTo>
                      <a:pt x="0" y="513567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/>
              </a:p>
            </p:txBody>
          </p:sp>
        </p:grp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9872F252-D81B-46FC-9FC8-ADE39A77D09E}"/>
                </a:ext>
              </a:extLst>
            </p:cNvPr>
            <p:cNvSpPr/>
            <p:nvPr/>
          </p:nvSpPr>
          <p:spPr>
            <a:xfrm>
              <a:off x="1480159" y="-12526"/>
              <a:ext cx="574110" cy="51356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N" b="1" dirty="0">
                  <a:solidFill>
                    <a:schemeClr val="tx1"/>
                  </a:solidFill>
                  <a:latin typeface="Imprint MT Shadow" pitchFamily="82" charset="77"/>
                </a:rPr>
                <a:t>04</a:t>
              </a:r>
              <a:endParaRPr lang="en-CN" sz="2400" b="1" dirty="0">
                <a:solidFill>
                  <a:schemeClr val="tx1"/>
                </a:solidFill>
                <a:latin typeface="Imprint MT Shadow" pitchFamily="82" charset="77"/>
              </a:endParaRPr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D0A7EEBF-096D-D57B-83B6-F73A8E3922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026" y="2116899"/>
            <a:ext cx="5621578" cy="453442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6A4AC61-6F80-67AE-F802-C4E3130B29A8}"/>
              </a:ext>
            </a:extLst>
          </p:cNvPr>
          <p:cNvSpPr txBox="1"/>
          <p:nvPr/>
        </p:nvSpPr>
        <p:spPr>
          <a:xfrm>
            <a:off x="521806" y="616472"/>
            <a:ext cx="5302798" cy="46166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masis MT Pro Medium" panose="02040504050005020304" pitchFamily="18" charset="77"/>
              </a:rPr>
              <a:t>Adaptive Weight Selection Algorithm</a:t>
            </a:r>
            <a:endParaRPr lang="en-CN" sz="2400" dirty="0">
              <a:latin typeface="Amasis MT Pro Medium" panose="02040504050005020304" pitchFamily="18" charset="7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69B03A2-477C-619B-1D3A-95CDED4FFCE4}"/>
              </a:ext>
            </a:extLst>
          </p:cNvPr>
          <p:cNvSpPr txBox="1"/>
          <p:nvPr/>
        </p:nvSpPr>
        <p:spPr>
          <a:xfrm>
            <a:off x="6096000" y="799527"/>
            <a:ext cx="599161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en-US" sz="2400" dirty="0">
                <a:latin typeface="Imprint MT Shadow" pitchFamily="82" charset="77"/>
              </a:rPr>
              <a:t>Iterative algorithm to optimize the blocklength and power individually for each candidate location by optimizing the weights.</a:t>
            </a:r>
            <a:endParaRPr lang="en-CN" sz="2400" dirty="0">
              <a:latin typeface="Imprint MT Shadow" pitchFamily="82" charset="7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4A2680F-C48C-8EE4-95F8-00C42A1AFEA3}"/>
              </a:ext>
            </a:extLst>
          </p:cNvPr>
          <p:cNvSpPr txBox="1"/>
          <p:nvPr/>
        </p:nvSpPr>
        <p:spPr>
          <a:xfrm>
            <a:off x="6096000" y="2505205"/>
            <a:ext cx="59916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en-US" sz="2400" dirty="0">
                <a:latin typeface="Imprint MT Shadow" pitchFamily="82" charset="77"/>
              </a:rPr>
              <a:t>Start with a focus on minimizing AoS by setting zero weight for sensing coverage (𝜔</a:t>
            </a:r>
            <a:r>
              <a:rPr lang="en-US" sz="2400" baseline="-25000" dirty="0">
                <a:latin typeface="Imprint MT Shadow" pitchFamily="82" charset="77"/>
              </a:rPr>
              <a:t>0</a:t>
            </a:r>
            <a:r>
              <a:rPr lang="en-US" sz="2400" dirty="0">
                <a:latin typeface="Imprint MT Shadow" pitchFamily="82" charset="77"/>
              </a:rPr>
              <a:t> = 0)</a:t>
            </a:r>
            <a:endParaRPr lang="en-CN" sz="2400" dirty="0">
              <a:latin typeface="Imprint MT Shadow" pitchFamily="82" charset="7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BA0797C-E1AE-8577-79FB-58C05F81A4C0}"/>
              </a:ext>
            </a:extLst>
          </p:cNvPr>
          <p:cNvSpPr txBox="1"/>
          <p:nvPr/>
        </p:nvSpPr>
        <p:spPr>
          <a:xfrm>
            <a:off x="6095999" y="3841552"/>
            <a:ext cx="59916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en-US" sz="2400" dirty="0">
                <a:latin typeface="Imprint MT Shadow" pitchFamily="82" charset="77"/>
              </a:rPr>
              <a:t>Gradually increase the weight for sensing coverage and decrease the weight for AoS until detection probability exceeds the threshold (P</a:t>
            </a:r>
            <a:r>
              <a:rPr lang="en-US" sz="2400" baseline="-25000" dirty="0">
                <a:latin typeface="Imprint MT Shadow" pitchFamily="82" charset="77"/>
              </a:rPr>
              <a:t>d</a:t>
            </a:r>
            <a:r>
              <a:rPr lang="en-US" sz="2400" dirty="0">
                <a:latin typeface="Imprint MT Shadow" pitchFamily="82" charset="77"/>
              </a:rPr>
              <a:t> &gt; 𝑃</a:t>
            </a:r>
            <a:r>
              <a:rPr lang="en-US" sz="2400" baseline="-25000" dirty="0">
                <a:latin typeface="Imprint MT Shadow" pitchFamily="82" charset="77"/>
              </a:rPr>
              <a:t>𝑡ℎ</a:t>
            </a:r>
            <a:r>
              <a:rPr lang="en-US" sz="2400" dirty="0">
                <a:latin typeface="Imprint MT Shadow" pitchFamily="82" charset="77"/>
              </a:rPr>
              <a:t>) </a:t>
            </a:r>
            <a:endParaRPr lang="en-CN" sz="2400" dirty="0">
              <a:latin typeface="Imprint MT Shadow" pitchFamily="82" charset="7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8ABB701-0185-E974-6321-9C2999294606}"/>
              </a:ext>
            </a:extLst>
          </p:cNvPr>
          <p:cNvSpPr txBox="1"/>
          <p:nvPr/>
        </p:nvSpPr>
        <p:spPr>
          <a:xfrm>
            <a:off x="6095999" y="5547230"/>
            <a:ext cx="60876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en-US" sz="2400" dirty="0">
                <a:latin typeface="Imprint MT Shadow" pitchFamily="82" charset="77"/>
              </a:rPr>
              <a:t>Stop the iteration if Pd &gt; 𝑃𝑡ℎ or the number of iteration reaches its maximum value</a:t>
            </a:r>
            <a:endParaRPr lang="en-CN" sz="2400" dirty="0">
              <a:latin typeface="Imprint MT Shadow" pitchFamily="8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8781804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8865D92-CCA6-4A23-0E67-8CFA4520BC58}"/>
              </a:ext>
            </a:extLst>
          </p:cNvPr>
          <p:cNvGrpSpPr/>
          <p:nvPr/>
        </p:nvGrpSpPr>
        <p:grpSpPr>
          <a:xfrm>
            <a:off x="0" y="-12526"/>
            <a:ext cx="12214965" cy="513568"/>
            <a:chOff x="-87683" y="-12526"/>
            <a:chExt cx="12302647" cy="51356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289067-F7CA-B047-E687-51B2F681A218}"/>
                </a:ext>
              </a:extLst>
            </p:cNvPr>
            <p:cNvGrpSpPr/>
            <p:nvPr/>
          </p:nvGrpSpPr>
          <p:grpSpPr>
            <a:xfrm>
              <a:off x="-87683" y="-12526"/>
              <a:ext cx="12302647" cy="513567"/>
              <a:chOff x="-87683" y="-12526"/>
              <a:chExt cx="12302647" cy="513567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3704DE1-F77A-4FB8-24B6-CD9C402DBE34}"/>
                  </a:ext>
                </a:extLst>
              </p:cNvPr>
              <p:cNvSpPr/>
              <p:nvPr/>
            </p:nvSpPr>
            <p:spPr>
              <a:xfrm>
                <a:off x="1480158" y="-12526"/>
                <a:ext cx="9356943" cy="513567"/>
              </a:xfrm>
              <a:prstGeom prst="rect">
                <a:avLst/>
              </a:prstGeom>
              <a:solidFill>
                <a:srgbClr val="0070C0">
                  <a:alpha val="8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 sz="3200" dirty="0">
                  <a:latin typeface="Corsiva Hebrew" pitchFamily="2" charset="-79"/>
                  <a:cs typeface="Corsiva Hebrew" pitchFamily="2" charset="-79"/>
                </a:endParaRPr>
              </a:p>
            </p:txBody>
          </p:sp>
          <p:sp>
            <p:nvSpPr>
              <p:cNvPr id="8" name="Right Triangle 4">
                <a:extLst>
                  <a:ext uri="{FF2B5EF4-FFF2-40B4-BE49-F238E27FC236}">
                    <a16:creationId xmlns:a16="http://schemas.microsoft.com/office/drawing/2014/main" id="{0BDCE229-046E-3189-C54F-C5F9E21B7F64}"/>
                  </a:ext>
                </a:extLst>
              </p:cNvPr>
              <p:cNvSpPr/>
              <p:nvPr/>
            </p:nvSpPr>
            <p:spPr>
              <a:xfrm>
                <a:off x="10837101" y="-12526"/>
                <a:ext cx="1377863" cy="513567"/>
              </a:xfrm>
              <a:custGeom>
                <a:avLst/>
                <a:gdLst>
                  <a:gd name="connsiteX0" fmla="*/ 0 w 1139868"/>
                  <a:gd name="connsiteY0" fmla="*/ 388307 h 388307"/>
                  <a:gd name="connsiteX1" fmla="*/ 0 w 1139868"/>
                  <a:gd name="connsiteY1" fmla="*/ 0 h 388307"/>
                  <a:gd name="connsiteX2" fmla="*/ 1139868 w 1139868"/>
                  <a:gd name="connsiteY2" fmla="*/ 388307 h 388307"/>
                  <a:gd name="connsiteX3" fmla="*/ 0 w 1139868"/>
                  <a:gd name="connsiteY3" fmla="*/ 388307 h 388307"/>
                  <a:gd name="connsiteX0" fmla="*/ 0 w 1352811"/>
                  <a:gd name="connsiteY0" fmla="*/ 438411 h 438411"/>
                  <a:gd name="connsiteX1" fmla="*/ 0 w 1352811"/>
                  <a:gd name="connsiteY1" fmla="*/ 50104 h 438411"/>
                  <a:gd name="connsiteX2" fmla="*/ 1352811 w 1352811"/>
                  <a:gd name="connsiteY2" fmla="*/ 0 h 438411"/>
                  <a:gd name="connsiteX3" fmla="*/ 0 w 1352811"/>
                  <a:gd name="connsiteY3" fmla="*/ 438411 h 438411"/>
                  <a:gd name="connsiteX0" fmla="*/ 25052 w 1377863"/>
                  <a:gd name="connsiteY0" fmla="*/ 450937 h 450937"/>
                  <a:gd name="connsiteX1" fmla="*/ 0 w 1377863"/>
                  <a:gd name="connsiteY1" fmla="*/ 0 h 450937"/>
                  <a:gd name="connsiteX2" fmla="*/ 1377863 w 1377863"/>
                  <a:gd name="connsiteY2" fmla="*/ 12526 h 450937"/>
                  <a:gd name="connsiteX3" fmla="*/ 25052 w 1377863"/>
                  <a:gd name="connsiteY3" fmla="*/ 450937 h 450937"/>
                  <a:gd name="connsiteX0" fmla="*/ 0 w 1377863"/>
                  <a:gd name="connsiteY0" fmla="*/ 513567 h 513567"/>
                  <a:gd name="connsiteX1" fmla="*/ 0 w 1377863"/>
                  <a:gd name="connsiteY1" fmla="*/ 0 h 513567"/>
                  <a:gd name="connsiteX2" fmla="*/ 1377863 w 1377863"/>
                  <a:gd name="connsiteY2" fmla="*/ 12526 h 513567"/>
                  <a:gd name="connsiteX3" fmla="*/ 0 w 1377863"/>
                  <a:gd name="connsiteY3" fmla="*/ 513567 h 5135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77863" h="513567">
                    <a:moveTo>
                      <a:pt x="0" y="513567"/>
                    </a:moveTo>
                    <a:lnTo>
                      <a:pt x="0" y="0"/>
                    </a:lnTo>
                    <a:lnTo>
                      <a:pt x="1377863" y="12526"/>
                    </a:lnTo>
                    <a:lnTo>
                      <a:pt x="0" y="513567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/>
              </a:p>
            </p:txBody>
          </p:sp>
          <p:sp>
            <p:nvSpPr>
              <p:cNvPr id="9" name="Right Triangle 4">
                <a:extLst>
                  <a:ext uri="{FF2B5EF4-FFF2-40B4-BE49-F238E27FC236}">
                    <a16:creationId xmlns:a16="http://schemas.microsoft.com/office/drawing/2014/main" id="{E31DBEC5-88CE-AA78-5325-237143C69148}"/>
                  </a:ext>
                </a:extLst>
              </p:cNvPr>
              <p:cNvSpPr/>
              <p:nvPr/>
            </p:nvSpPr>
            <p:spPr>
              <a:xfrm flipH="1">
                <a:off x="-87683" y="-12526"/>
                <a:ext cx="1567841" cy="513567"/>
              </a:xfrm>
              <a:custGeom>
                <a:avLst/>
                <a:gdLst>
                  <a:gd name="connsiteX0" fmla="*/ 0 w 1139868"/>
                  <a:gd name="connsiteY0" fmla="*/ 388307 h 388307"/>
                  <a:gd name="connsiteX1" fmla="*/ 0 w 1139868"/>
                  <a:gd name="connsiteY1" fmla="*/ 0 h 388307"/>
                  <a:gd name="connsiteX2" fmla="*/ 1139868 w 1139868"/>
                  <a:gd name="connsiteY2" fmla="*/ 388307 h 388307"/>
                  <a:gd name="connsiteX3" fmla="*/ 0 w 1139868"/>
                  <a:gd name="connsiteY3" fmla="*/ 388307 h 388307"/>
                  <a:gd name="connsiteX0" fmla="*/ 0 w 1352811"/>
                  <a:gd name="connsiteY0" fmla="*/ 438411 h 438411"/>
                  <a:gd name="connsiteX1" fmla="*/ 0 w 1352811"/>
                  <a:gd name="connsiteY1" fmla="*/ 50104 h 438411"/>
                  <a:gd name="connsiteX2" fmla="*/ 1352811 w 1352811"/>
                  <a:gd name="connsiteY2" fmla="*/ 0 h 438411"/>
                  <a:gd name="connsiteX3" fmla="*/ 0 w 1352811"/>
                  <a:gd name="connsiteY3" fmla="*/ 438411 h 438411"/>
                  <a:gd name="connsiteX0" fmla="*/ 25052 w 1377863"/>
                  <a:gd name="connsiteY0" fmla="*/ 450937 h 450937"/>
                  <a:gd name="connsiteX1" fmla="*/ 0 w 1377863"/>
                  <a:gd name="connsiteY1" fmla="*/ 0 h 450937"/>
                  <a:gd name="connsiteX2" fmla="*/ 1377863 w 1377863"/>
                  <a:gd name="connsiteY2" fmla="*/ 12526 h 450937"/>
                  <a:gd name="connsiteX3" fmla="*/ 25052 w 1377863"/>
                  <a:gd name="connsiteY3" fmla="*/ 450937 h 450937"/>
                  <a:gd name="connsiteX0" fmla="*/ 0 w 1377863"/>
                  <a:gd name="connsiteY0" fmla="*/ 513567 h 513567"/>
                  <a:gd name="connsiteX1" fmla="*/ 0 w 1377863"/>
                  <a:gd name="connsiteY1" fmla="*/ 0 h 513567"/>
                  <a:gd name="connsiteX2" fmla="*/ 1377863 w 1377863"/>
                  <a:gd name="connsiteY2" fmla="*/ 12526 h 513567"/>
                  <a:gd name="connsiteX3" fmla="*/ 0 w 1377863"/>
                  <a:gd name="connsiteY3" fmla="*/ 513567 h 5135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77863" h="513567">
                    <a:moveTo>
                      <a:pt x="0" y="513567"/>
                    </a:moveTo>
                    <a:lnTo>
                      <a:pt x="0" y="0"/>
                    </a:lnTo>
                    <a:lnTo>
                      <a:pt x="1377863" y="12526"/>
                    </a:lnTo>
                    <a:lnTo>
                      <a:pt x="0" y="513567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/>
              </a:p>
            </p:txBody>
          </p:sp>
        </p:grp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7246B3AD-1631-9EEC-1564-1032E9B7C966}"/>
                </a:ext>
              </a:extLst>
            </p:cNvPr>
            <p:cNvSpPr/>
            <p:nvPr/>
          </p:nvSpPr>
          <p:spPr>
            <a:xfrm>
              <a:off x="1480159" y="-12526"/>
              <a:ext cx="574110" cy="51356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N" b="1" dirty="0">
                  <a:solidFill>
                    <a:schemeClr val="tx1"/>
                  </a:solidFill>
                  <a:latin typeface="Imprint MT Shadow" pitchFamily="82" charset="77"/>
                </a:rPr>
                <a:t>04</a:t>
              </a:r>
              <a:endParaRPr lang="en-CN" sz="2400" b="1" dirty="0">
                <a:solidFill>
                  <a:schemeClr val="tx1"/>
                </a:solidFill>
                <a:latin typeface="Imprint MT Shadow" pitchFamily="82" charset="7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0EA2561E-15F5-CDE7-31F7-44480DD4C8FB}"/>
              </a:ext>
            </a:extLst>
          </p:cNvPr>
          <p:cNvSpPr txBox="1"/>
          <p:nvPr/>
        </p:nvSpPr>
        <p:spPr>
          <a:xfrm>
            <a:off x="4554584" y="846406"/>
            <a:ext cx="3082832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masis MT Pro Medium" panose="02040504050005020304" pitchFamily="18" charset="77"/>
                <a:cs typeface="Corsiva Hebrew" pitchFamily="2" charset="-79"/>
              </a:rPr>
              <a:t>Performance Metrics</a:t>
            </a:r>
            <a:endParaRPr lang="en-CN" sz="2400" dirty="0">
              <a:latin typeface="Amasis MT Pro Medium" panose="02040504050005020304" pitchFamily="18" charset="77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B6186C5-B476-4158-1944-FC29931413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910" y="1653436"/>
            <a:ext cx="5977090" cy="502293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F28DC9B-0A1F-5C59-2432-FCDB678D08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1794" y="1653437"/>
            <a:ext cx="5760562" cy="5022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2038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4405</TotalTime>
  <Words>890</Words>
  <Application>Microsoft Macintosh PowerPoint</Application>
  <PresentationFormat>Widescreen</PresentationFormat>
  <Paragraphs>130</Paragraphs>
  <Slides>15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7" baseType="lpstr">
      <vt:lpstr>Amasis MT Pro</vt:lpstr>
      <vt:lpstr>Amasis MT Pro Medium</vt:lpstr>
      <vt:lpstr>Aptos</vt:lpstr>
      <vt:lpstr>Aptos Display</vt:lpstr>
      <vt:lpstr>Arial</vt:lpstr>
      <vt:lpstr>Arial Hebrew Light</vt:lpstr>
      <vt:lpstr>Arial Narrow</vt:lpstr>
      <vt:lpstr>Cambria Math</vt:lpstr>
      <vt:lpstr>Corsiva Hebrew</vt:lpstr>
      <vt:lpstr>Imprint MT Shadow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siyumegizaw12@outlook.com</dc:creator>
  <cp:lastModifiedBy>siyumegizaw12@outlook.com</cp:lastModifiedBy>
  <cp:revision>5</cp:revision>
  <dcterms:created xsi:type="dcterms:W3CDTF">2025-05-20T03:23:58Z</dcterms:created>
  <dcterms:modified xsi:type="dcterms:W3CDTF">2025-05-23T05:17:57Z</dcterms:modified>
</cp:coreProperties>
</file>